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384" r:id="rId2"/>
    <p:sldId id="536" r:id="rId3"/>
    <p:sldId id="314" r:id="rId4"/>
    <p:sldId id="320" r:id="rId5"/>
    <p:sldId id="316" r:id="rId6"/>
    <p:sldId id="317" r:id="rId7"/>
    <p:sldId id="318" r:id="rId8"/>
    <p:sldId id="319" r:id="rId9"/>
    <p:sldId id="322" r:id="rId10"/>
    <p:sldId id="321" r:id="rId11"/>
    <p:sldId id="361" r:id="rId12"/>
    <p:sldId id="324" r:id="rId13"/>
    <p:sldId id="325" r:id="rId14"/>
    <p:sldId id="326" r:id="rId15"/>
    <p:sldId id="328" r:id="rId16"/>
    <p:sldId id="329" r:id="rId17"/>
    <p:sldId id="544" r:id="rId18"/>
    <p:sldId id="332" r:id="rId19"/>
    <p:sldId id="359" r:id="rId20"/>
    <p:sldId id="333" r:id="rId21"/>
    <p:sldId id="365" r:id="rId22"/>
    <p:sldId id="330" r:id="rId23"/>
    <p:sldId id="323" r:id="rId24"/>
    <p:sldId id="335" r:id="rId25"/>
    <p:sldId id="336" r:id="rId26"/>
    <p:sldId id="542" r:id="rId27"/>
    <p:sldId id="337" r:id="rId28"/>
    <p:sldId id="340" r:id="rId29"/>
    <p:sldId id="342" r:id="rId30"/>
    <p:sldId id="344" r:id="rId31"/>
    <p:sldId id="345" r:id="rId32"/>
    <p:sldId id="383" r:id="rId33"/>
    <p:sldId id="370" r:id="rId34"/>
    <p:sldId id="371" r:id="rId35"/>
    <p:sldId id="372" r:id="rId36"/>
    <p:sldId id="373" r:id="rId37"/>
    <p:sldId id="545" r:id="rId38"/>
    <p:sldId id="374" r:id="rId39"/>
    <p:sldId id="375" r:id="rId40"/>
    <p:sldId id="541" r:id="rId41"/>
    <p:sldId id="376" r:id="rId42"/>
    <p:sldId id="377" r:id="rId43"/>
    <p:sldId id="378" r:id="rId44"/>
    <p:sldId id="379" r:id="rId45"/>
    <p:sldId id="380" r:id="rId46"/>
    <p:sldId id="272" r:id="rId47"/>
    <p:sldId id="546" r:id="rId48"/>
    <p:sldId id="54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99"/>
    <a:srgbClr val="4708C4"/>
    <a:srgbClr val="FF0000"/>
    <a:srgbClr val="C6466B"/>
    <a:srgbClr val="FF99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9" autoAdjust="0"/>
    <p:restoredTop sz="85861" autoAdjust="0"/>
  </p:normalViewPr>
  <p:slideViewPr>
    <p:cSldViewPr>
      <p:cViewPr varScale="1">
        <p:scale>
          <a:sx n="54" d="100"/>
          <a:sy n="54" d="100"/>
        </p:scale>
        <p:origin x="1540" y="56"/>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76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B9EE-D541-46EB-AF9F-DD9ACAB7AFE7}" type="datetimeFigureOut">
              <a:rPr lang="en-US" smtClean="0"/>
              <a:pPr/>
              <a:t>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2A28-D55D-4DEE-A5AD-28137AD9A422}" type="slidenum">
              <a:rPr lang="en-US" smtClean="0"/>
              <a:pPr/>
              <a:t>‹#›</a:t>
            </a:fld>
            <a:endParaRPr lang="en-US"/>
          </a:p>
        </p:txBody>
      </p:sp>
    </p:spTree>
    <p:extLst>
      <p:ext uri="{BB962C8B-B14F-4D97-AF65-F5344CB8AC3E}">
        <p14:creationId xmlns:p14="http://schemas.microsoft.com/office/powerpoint/2010/main" val="2780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23</a:t>
            </a:fld>
            <a:endParaRPr lang="en-US"/>
          </a:p>
        </p:txBody>
      </p:sp>
    </p:spTree>
    <p:extLst>
      <p:ext uri="{BB962C8B-B14F-4D97-AF65-F5344CB8AC3E}">
        <p14:creationId xmlns:p14="http://schemas.microsoft.com/office/powerpoint/2010/main" val="203871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26</a:t>
            </a:fld>
            <a:endParaRPr lang="en-US"/>
          </a:p>
        </p:txBody>
      </p:sp>
    </p:spTree>
    <p:extLst>
      <p:ext uri="{BB962C8B-B14F-4D97-AF65-F5344CB8AC3E}">
        <p14:creationId xmlns:p14="http://schemas.microsoft.com/office/powerpoint/2010/main" val="3673423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957FC-DD2E-47F6-9E6E-343222EB5B2E}" type="slidenum">
              <a:rPr lang="en-US"/>
              <a:pPr/>
              <a:t>32</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44</a:t>
            </a:fld>
            <a:endParaRPr lang="en-US"/>
          </a:p>
        </p:txBody>
      </p:sp>
    </p:spTree>
    <p:extLst>
      <p:ext uri="{BB962C8B-B14F-4D97-AF65-F5344CB8AC3E}">
        <p14:creationId xmlns:p14="http://schemas.microsoft.com/office/powerpoint/2010/main" val="1745192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5CBC63-C252-4DB9-908D-ED89E7D87F86}" type="datetime1">
              <a:rPr lang="en-US" smtClean="0"/>
              <a:pPr/>
              <a:t>3/1/2022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24D911-308C-40EA-99FF-F2F15CFBF561}" type="datetime1">
              <a:rPr lang="en-US" smtClean="0"/>
              <a:pPr/>
              <a:t>3/1/2022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4396A-9870-47FE-AAA6-D08B80D3DCA9}" type="datetime1">
              <a:rPr lang="en-US" smtClean="0"/>
              <a:pPr/>
              <a:t>3/1/2022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461859" y="2533504"/>
            <a:ext cx="3654029"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5281613" y="2347916"/>
            <a:ext cx="2466975"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432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B8794-10E6-4242-95FB-A69C7D4BB66A}" type="datetime1">
              <a:rPr lang="en-US" smtClean="0"/>
              <a:pPr/>
              <a:t>3/1/2022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F63D2-EB8E-4355-B2FF-DCF9C5B636BA}" type="datetime1">
              <a:rPr lang="en-US" smtClean="0"/>
              <a:pPr/>
              <a:t>3/1/2022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B69AAE-0E06-42BF-B987-F698B99E03B8}" type="datetime1">
              <a:rPr lang="en-US" smtClean="0"/>
              <a:pPr/>
              <a:t>3/1/2022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394879-107C-465E-B888-D74244F72811}" type="datetime1">
              <a:rPr lang="en-US" smtClean="0"/>
              <a:pPr/>
              <a:t>3/1/2022</a:t>
            </a:fld>
            <a:endParaRPr lang="en-US"/>
          </a:p>
        </p:txBody>
      </p:sp>
      <p:sp>
        <p:nvSpPr>
          <p:cNvPr id="8" name="Footer Placeholder 7"/>
          <p:cNvSpPr>
            <a:spLocks noGrp="1"/>
          </p:cNvSpPr>
          <p:nvPr>
            <p:ph type="ftr" sz="quarter" idx="11"/>
          </p:nvPr>
        </p:nvSpPr>
        <p:spPr/>
        <p:txBody>
          <a:bodyPr/>
          <a:lstStyle/>
          <a:p>
            <a:r>
              <a:rPr lang="en-US"/>
              <a:t>Schedule 2</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668D94B7-5E5E-44F4-8F3A-FBAA49CFE408}" type="datetime1">
              <a:rPr lang="en-US" smtClean="0"/>
              <a:pPr/>
              <a:t>3/1/2022</a:t>
            </a:fld>
            <a:endParaRPr lang="en-US"/>
          </a:p>
        </p:txBody>
      </p:sp>
      <p:sp>
        <p:nvSpPr>
          <p:cNvPr id="4" name="Footer Placeholder 3"/>
          <p:cNvSpPr>
            <a:spLocks noGrp="1"/>
          </p:cNvSpPr>
          <p:nvPr>
            <p:ph type="ftr" sz="quarter" idx="11"/>
          </p:nvPr>
        </p:nvSpPr>
        <p:spPr/>
        <p:txBody>
          <a:bodyPr/>
          <a:lstStyle/>
          <a:p>
            <a:r>
              <a:rPr lang="en-US"/>
              <a:t>Schedule 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D24B-2BE7-4779-AEC5-05C91ACBB54C}" type="datetime1">
              <a:rPr lang="en-US" smtClean="0"/>
              <a:pPr/>
              <a:t>3/1/2022</a:t>
            </a:fld>
            <a:endParaRPr lang="en-US"/>
          </a:p>
        </p:txBody>
      </p:sp>
      <p:sp>
        <p:nvSpPr>
          <p:cNvPr id="3" name="Footer Placeholder 2"/>
          <p:cNvSpPr>
            <a:spLocks noGrp="1"/>
          </p:cNvSpPr>
          <p:nvPr>
            <p:ph type="ftr" sz="quarter" idx="11"/>
          </p:nvPr>
        </p:nvSpPr>
        <p:spPr/>
        <p:txBody>
          <a:bodyPr/>
          <a:lstStyle/>
          <a:p>
            <a:r>
              <a:rPr lang="en-US"/>
              <a:t>Schedule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DA6E4C-1297-4D8D-8F8D-ED162ADCB506}" type="datetime1">
              <a:rPr lang="en-US" smtClean="0"/>
              <a:pPr/>
              <a:t>3/1/2022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080B03-8FCE-49D0-9704-5AE48ED31F6E}" type="datetime1">
              <a:rPr lang="en-US" smtClean="0"/>
              <a:pPr/>
              <a:t>3/1/2022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633B1-48BD-46B7-B499-D7CD5A24EA6D}" type="datetime1">
              <a:rPr lang="en-US" smtClean="0"/>
              <a:pPr/>
              <a:t>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Schedule 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2" descr="Image result for logo of nepal government">
            <a:extLst>
              <a:ext uri="{FF2B5EF4-FFF2-40B4-BE49-F238E27FC236}">
                <a16:creationId xmlns:a16="http://schemas.microsoft.com/office/drawing/2014/main" id="{5DFAD4A7-2C5B-46E7-BCCC-26E4A78DEA1B}"/>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5853" y="7501"/>
            <a:ext cx="792347" cy="584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B3ED02E-F1E7-49C1-9766-499C2103E787}"/>
              </a:ext>
            </a:extLst>
          </p:cNvPr>
          <p:cNvPicPr>
            <a:picLocks noChangeAspect="1"/>
          </p:cNvPicPr>
          <p:nvPr userDrawn="1"/>
        </p:nvPicPr>
        <p:blipFill>
          <a:blip r:embed="rId15"/>
          <a:stretch>
            <a:fillRect/>
          </a:stretch>
        </p:blipFill>
        <p:spPr>
          <a:xfrm>
            <a:off x="8504052" y="0"/>
            <a:ext cx="639948" cy="639830"/>
          </a:xfrm>
          <a:prstGeom prst="rect">
            <a:avLst/>
          </a:prstGeom>
        </p:spPr>
      </p:pic>
      <p:sp>
        <p:nvSpPr>
          <p:cNvPr id="9" name="TextBox 8">
            <a:extLst>
              <a:ext uri="{FF2B5EF4-FFF2-40B4-BE49-F238E27FC236}">
                <a16:creationId xmlns:a16="http://schemas.microsoft.com/office/drawing/2014/main" id="{94E1FEAC-677F-4176-90F2-5A0B6E0DD575}"/>
              </a:ext>
            </a:extLst>
          </p:cNvPr>
          <p:cNvSpPr txBox="1"/>
          <p:nvPr userDrawn="1"/>
        </p:nvSpPr>
        <p:spPr>
          <a:xfrm>
            <a:off x="639948" y="27166"/>
            <a:ext cx="7894452"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endParaRPr lang="en-US" sz="1400" b="0" dirty="0">
              <a:solidFill>
                <a:srgbClr val="FF0000"/>
              </a:solidFill>
              <a:cs typeface="Kalimati" panose="00000400000000000000" pitchFamily="2"/>
            </a:endParaRPr>
          </a:p>
          <a:p>
            <a:pPr algn="ctr"/>
            <a:r>
              <a:rPr lang="ne-NP" sz="1800" b="0" dirty="0">
                <a:solidFill>
                  <a:srgbClr val="FF0000"/>
                </a:solidFill>
                <a:cs typeface="Kalimati" panose="00000400000000000000" pitchFamily="2"/>
              </a:rPr>
              <a:t>राष्ट्रिय कृषिगणना २०७८</a:t>
            </a:r>
          </a:p>
        </p:txBody>
      </p:sp>
      <p:cxnSp>
        <p:nvCxnSpPr>
          <p:cNvPr id="12" name="Straight Connector 11">
            <a:extLst>
              <a:ext uri="{FF2B5EF4-FFF2-40B4-BE49-F238E27FC236}">
                <a16:creationId xmlns:a16="http://schemas.microsoft.com/office/drawing/2014/main" id="{31F9138C-ECE7-46A4-8348-EA871888F02F}"/>
              </a:ext>
            </a:extLst>
          </p:cNvPr>
          <p:cNvCxnSpPr/>
          <p:nvPr userDrawn="1"/>
        </p:nvCxnSpPr>
        <p:spPr>
          <a:xfrm>
            <a:off x="801" y="609600"/>
            <a:ext cx="916003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BA6E71-2ED7-4E78-9BD9-383B3C7F7960}"/>
              </a:ext>
            </a:extLst>
          </p:cNvPr>
          <p:cNvSpPr txBox="1"/>
          <p:nvPr/>
        </p:nvSpPr>
        <p:spPr>
          <a:xfrm>
            <a:off x="0" y="4999030"/>
            <a:ext cx="6953250" cy="1858970"/>
          </a:xfrm>
          <a:prstGeom prst="rect">
            <a:avLst/>
          </a:prstGeom>
          <a:noFill/>
        </p:spPr>
        <p:txBody>
          <a:bodyPr wrap="square">
            <a:spAutoFit/>
          </a:bodyPr>
          <a:lstStyle/>
          <a:p>
            <a:pPr algn="ctr">
              <a:spcBef>
                <a:spcPct val="10000"/>
              </a:spcBef>
              <a:spcAft>
                <a:spcPct val="10000"/>
              </a:spcAft>
            </a:pPr>
            <a:r>
              <a:rPr lang="ne-NP" sz="2800" dirty="0">
                <a:solidFill>
                  <a:srgbClr val="002060"/>
                </a:solidFill>
                <a:latin typeface="Preeti"/>
                <a:cs typeface="Kalimati" pitchFamily="2"/>
              </a:rPr>
              <a:t>लगत २</a:t>
            </a:r>
            <a:r>
              <a:rPr lang="en-US" sz="2800" dirty="0">
                <a:solidFill>
                  <a:srgbClr val="002060"/>
                </a:solidFill>
                <a:latin typeface="Preeti"/>
                <a:cs typeface="Kalimati" pitchFamily="2"/>
              </a:rPr>
              <a:t>M</a:t>
            </a:r>
            <a:r>
              <a:rPr lang="ne-NP" sz="2800" dirty="0">
                <a:solidFill>
                  <a:srgbClr val="002060"/>
                </a:solidFill>
                <a:latin typeface="Preeti"/>
                <a:cs typeface="Kalimati" pitchFamily="2"/>
              </a:rPr>
              <a:t> कृषक परिवार प्रश्नावली</a:t>
            </a:r>
          </a:p>
          <a:p>
            <a:pPr algn="ctr">
              <a:spcBef>
                <a:spcPct val="10000"/>
              </a:spcBef>
              <a:spcAft>
                <a:spcPct val="10000"/>
              </a:spcAft>
            </a:pPr>
            <a:r>
              <a:rPr lang="ne-NP" sz="2400" dirty="0">
                <a:solidFill>
                  <a:srgbClr val="002060"/>
                </a:solidFill>
                <a:latin typeface="Preeti"/>
                <a:cs typeface="Kalimati" pitchFamily="2"/>
              </a:rPr>
              <a:t>गणना विवरण </a:t>
            </a:r>
            <a:endParaRPr lang="en-US" sz="2400" dirty="0">
              <a:solidFill>
                <a:srgbClr val="002060"/>
              </a:solidFill>
              <a:latin typeface="Preeti"/>
              <a:cs typeface="Kalimati" pitchFamily="2"/>
            </a:endParaRPr>
          </a:p>
          <a:p>
            <a:pPr algn="ctr">
              <a:spcBef>
                <a:spcPct val="10000"/>
              </a:spcBef>
              <a:spcAft>
                <a:spcPct val="10000"/>
              </a:spcAft>
            </a:pPr>
            <a:r>
              <a:rPr lang="ne-NP" sz="2400" dirty="0">
                <a:solidFill>
                  <a:srgbClr val="002060"/>
                </a:solidFill>
                <a:latin typeface="Preeti"/>
                <a:cs typeface="Kalimati" pitchFamily="2"/>
              </a:rPr>
              <a:t>भाग १ परिचयात्मक विवरण र </a:t>
            </a:r>
          </a:p>
          <a:p>
            <a:pPr algn="ctr">
              <a:spcBef>
                <a:spcPct val="10000"/>
              </a:spcBef>
              <a:spcAft>
                <a:spcPct val="10000"/>
              </a:spcAft>
            </a:pPr>
            <a:r>
              <a:rPr lang="ne-NP" sz="2400" dirty="0">
                <a:solidFill>
                  <a:srgbClr val="002060"/>
                </a:solidFill>
                <a:latin typeface="Preeti"/>
                <a:cs typeface="Kalimati" pitchFamily="2"/>
              </a:rPr>
              <a:t>भाग २ सामान्य विवरण </a:t>
            </a:r>
          </a:p>
        </p:txBody>
      </p:sp>
      <p:sp>
        <p:nvSpPr>
          <p:cNvPr id="4" name="Slide Number Placeholder 3">
            <a:extLst>
              <a:ext uri="{FF2B5EF4-FFF2-40B4-BE49-F238E27FC236}">
                <a16:creationId xmlns:a16="http://schemas.microsoft.com/office/drawing/2014/main" id="{CE1F62E6-14E3-49F6-AA95-4AFBC68681EE}"/>
              </a:ext>
            </a:extLst>
          </p:cNvPr>
          <p:cNvSpPr>
            <a:spLocks noGrp="1"/>
          </p:cNvSpPr>
          <p:nvPr>
            <p:ph type="sldNum" sz="quarter" idx="12"/>
          </p:nvPr>
        </p:nvSpPr>
        <p:spPr>
          <a:xfrm>
            <a:off x="8458200" y="6396335"/>
            <a:ext cx="685800" cy="461665"/>
          </a:xfrm>
        </p:spPr>
        <p:txBody>
          <a:bodyPr/>
          <a:lstStyle/>
          <a:p>
            <a:fld id="{B6F15528-21DE-4FAA-801E-634DDDAF4B2B}" type="slidenum">
              <a:rPr lang="en-US" sz="1600">
                <a:latin typeface="Fontasy Himali" panose="04020500000000000000" pitchFamily="82" charset="0"/>
              </a:rPr>
              <a:pPr/>
              <a:t>1</a:t>
            </a:fld>
            <a:endParaRPr lang="en-US" sz="1600" dirty="0">
              <a:latin typeface="Fontasy Himali" panose="04020500000000000000" pitchFamily="82" charset="0"/>
            </a:endParaRPr>
          </a:p>
        </p:txBody>
      </p:sp>
      <p:sp>
        <p:nvSpPr>
          <p:cNvPr id="7" name="TextBox 6">
            <a:extLst>
              <a:ext uri="{FF2B5EF4-FFF2-40B4-BE49-F238E27FC236}">
                <a16:creationId xmlns:a16="http://schemas.microsoft.com/office/drawing/2014/main" id="{601A41DD-702D-4F97-A023-C767D3F565F0}"/>
              </a:ext>
            </a:extLst>
          </p:cNvPr>
          <p:cNvSpPr txBox="1"/>
          <p:nvPr/>
        </p:nvSpPr>
        <p:spPr>
          <a:xfrm>
            <a:off x="5867400" y="4415135"/>
            <a:ext cx="3124200" cy="461665"/>
          </a:xfrm>
          <a:prstGeom prst="rect">
            <a:avLst/>
          </a:prstGeom>
          <a:noFill/>
        </p:spPr>
        <p:txBody>
          <a:bodyPr wrap="square" rtlCol="0">
            <a:spAutoFit/>
          </a:bodyPr>
          <a:lstStyle/>
          <a:p>
            <a:pPr algn="ctr"/>
            <a:r>
              <a:rPr lang="ne-NP" sz="2400" b="1" dirty="0">
                <a:solidFill>
                  <a:srgbClr val="0070C0"/>
                </a:solidFill>
                <a:cs typeface="Kalimati" panose="00000400000000000000" pitchFamily="2"/>
              </a:rPr>
              <a:t>दोस्रो दिनको तेस्रो सत्र</a:t>
            </a:r>
            <a:endParaRPr lang="en-US" sz="2400" b="1" dirty="0">
              <a:solidFill>
                <a:srgbClr val="0070C0"/>
              </a:solidFill>
              <a:cs typeface="Kalimati" panose="00000400000000000000" pitchFamily="2"/>
            </a:endParaRPr>
          </a:p>
        </p:txBody>
      </p:sp>
      <p:sp>
        <p:nvSpPr>
          <p:cNvPr id="8" name="Title 5">
            <a:extLst>
              <a:ext uri="{FF2B5EF4-FFF2-40B4-BE49-F238E27FC236}">
                <a16:creationId xmlns:a16="http://schemas.microsoft.com/office/drawing/2014/main" id="{F4D331E3-0C1B-4777-8C1D-75AFFC90D669}"/>
              </a:ext>
            </a:extLst>
          </p:cNvPr>
          <p:cNvSpPr>
            <a:spLocks noGrp="1"/>
          </p:cNvSpPr>
          <p:nvPr>
            <p:ph type="title"/>
          </p:nvPr>
        </p:nvSpPr>
        <p:spPr>
          <a:xfrm>
            <a:off x="0" y="1066800"/>
            <a:ext cx="8915400" cy="2819400"/>
          </a:xfrm>
          <a:noFill/>
        </p:spPr>
        <p:txBody>
          <a:bodyPr wrap="square" numCol="1" anchorCtr="0" compatLnSpc="1">
            <a:prstTxWarp prst="textNoShape">
              <a:avLst/>
            </a:prstTxWarp>
            <a:noAutofit/>
          </a:bodyPr>
          <a:lstStyle/>
          <a:p>
            <a:pPr>
              <a:lnSpc>
                <a:spcPct val="150000"/>
              </a:lnSpc>
            </a:pPr>
            <a:r>
              <a:rPr lang="ne-NP" sz="2800" dirty="0">
                <a:solidFill>
                  <a:srgbClr val="4708C4"/>
                </a:solidFill>
                <a:latin typeface="Preeti"/>
                <a:cs typeface="Kalimati" pitchFamily="2"/>
              </a:rPr>
              <a:t>राष्ट्रिय कृषिगणना २०७८</a:t>
            </a:r>
            <a:br>
              <a:rPr lang="ne-NP" b="0" dirty="0">
                <a:latin typeface="Preeti" pitchFamily="2" charset="0"/>
                <a:cs typeface="Arial" pitchFamily="34" charset="0"/>
              </a:rPr>
            </a:br>
            <a:r>
              <a:rPr lang="ne-NP" sz="3600" dirty="0">
                <a:solidFill>
                  <a:srgbClr val="4708C4"/>
                </a:solidFill>
                <a:latin typeface="Preeti"/>
                <a:cs typeface="Kalimati" pitchFamily="2"/>
              </a:rPr>
              <a:t>कृषिगणना अधिकृत</a:t>
            </a:r>
            <a:r>
              <a:rPr lang="ne-NP" sz="3600" dirty="0">
                <a:solidFill>
                  <a:srgbClr val="4708C4"/>
                </a:solidFill>
                <a:latin typeface="Nirmala UI"/>
                <a:ea typeface="Nirmala UI"/>
                <a:cs typeface="Nirmala UI"/>
              </a:rPr>
              <a:t> </a:t>
            </a:r>
            <a:r>
              <a:rPr lang="ne-NP" sz="3600" dirty="0">
                <a:solidFill>
                  <a:srgbClr val="4708C4"/>
                </a:solidFill>
                <a:latin typeface="Preeti"/>
                <a:cs typeface="Kalimati" pitchFamily="2"/>
              </a:rPr>
              <a:t>तथा सहायक कृषिगणना अधिकृत तालिम</a:t>
            </a:r>
            <a:br>
              <a:rPr lang="ne-NP" sz="2400" dirty="0">
                <a:solidFill>
                  <a:schemeClr val="tx2"/>
                </a:solidFill>
                <a:latin typeface="Preeti"/>
                <a:cs typeface="Kalimati" pitchFamily="2"/>
              </a:rPr>
            </a:br>
            <a:r>
              <a:rPr lang="ne-NP" sz="2800" dirty="0">
                <a:solidFill>
                  <a:schemeClr val="tx2"/>
                </a:solidFill>
                <a:latin typeface="Preeti"/>
                <a:cs typeface="Kalimati" pitchFamily="2"/>
              </a:rPr>
              <a:t>मितिः फागुन १९,</a:t>
            </a:r>
            <a:r>
              <a:rPr lang="en-US" sz="2800" dirty="0">
                <a:solidFill>
                  <a:schemeClr val="tx2"/>
                </a:solidFill>
                <a:latin typeface="Preeti"/>
                <a:cs typeface="Kalimati" pitchFamily="2"/>
              </a:rPr>
              <a:t> </a:t>
            </a:r>
            <a:r>
              <a:rPr lang="ne-NP" sz="2800" dirty="0">
                <a:solidFill>
                  <a:schemeClr val="tx2"/>
                </a:solidFill>
                <a:latin typeface="Preeti"/>
                <a:cs typeface="Kalimati" pitchFamily="2"/>
              </a:rPr>
              <a:t>२०७८</a:t>
            </a:r>
            <a:br>
              <a:rPr lang="ne-NP" sz="2800" dirty="0">
                <a:solidFill>
                  <a:schemeClr val="tx2"/>
                </a:solidFill>
                <a:latin typeface="Preeti"/>
                <a:cs typeface="Kalimati" pitchFamily="2"/>
              </a:rPr>
            </a:br>
            <a:r>
              <a:rPr lang="ne-NP" sz="2000" dirty="0">
                <a:solidFill>
                  <a:schemeClr val="tx2"/>
                </a:solidFill>
                <a:latin typeface="Preeti"/>
                <a:cs typeface="Kalimati" pitchFamily="2"/>
              </a:rPr>
              <a:t>ललितपुर, काठमाडौँ</a:t>
            </a:r>
            <a:endParaRPr lang="en-US" sz="7200" dirty="0">
              <a:latin typeface="Preeti" pitchFamily="2" charset="0"/>
              <a:cs typeface="Times New Roman" panose="02020603050405020304" pitchFamily="18" charset="0"/>
            </a:endParaRPr>
          </a:p>
        </p:txBody>
      </p:sp>
    </p:spTree>
    <p:extLst>
      <p:ext uri="{BB962C8B-B14F-4D97-AF65-F5344CB8AC3E}">
        <p14:creationId xmlns:p14="http://schemas.microsoft.com/office/powerpoint/2010/main" val="2776970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4131729"/>
            <a:ext cx="7467600" cy="272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a:cxnSpLocks/>
          </p:cNvCxnSpPr>
          <p:nvPr/>
        </p:nvCxnSpPr>
        <p:spPr>
          <a:xfrm flipH="1" flipV="1">
            <a:off x="6096000" y="4038600"/>
            <a:ext cx="826098" cy="40386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E957704A-23EB-4BDB-9569-3CE7E236A34A}"/>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10</a:t>
            </a:fld>
            <a:endParaRPr lang="en-US" sz="1600" dirty="0">
              <a:latin typeface="Fontasy Himali" panose="04020500000000000000" pitchFamily="82" charset="0"/>
            </a:endParaRPr>
          </a:p>
        </p:txBody>
      </p:sp>
      <p:sp>
        <p:nvSpPr>
          <p:cNvPr id="3" name="Rectangle 2"/>
          <p:cNvSpPr/>
          <p:nvPr/>
        </p:nvSpPr>
        <p:spPr>
          <a:xfrm>
            <a:off x="0" y="1260635"/>
            <a:ext cx="9144000" cy="2701765"/>
          </a:xfrm>
          <a:prstGeom prst="rect">
            <a:avLst/>
          </a:prstGeom>
          <a:ln w="38100">
            <a:solidFill>
              <a:schemeClr val="tx1">
                <a:lumMod val="50000"/>
                <a:lumOff val="50000"/>
              </a:schemeClr>
            </a:solidFill>
          </a:ln>
        </p:spPr>
        <p:txBody>
          <a:bodyPr wrap="square">
            <a:spAutoFit/>
          </a:bodyPr>
          <a:lstStyle/>
          <a:p>
            <a:pPr marR="0" lvl="0" algn="just">
              <a:lnSpc>
                <a:spcPct val="150000"/>
              </a:lnSpc>
              <a:spcBef>
                <a:spcPts val="0"/>
              </a:spcBef>
              <a:spcAft>
                <a:spcPts val="0"/>
              </a:spcAft>
              <a:tabLst>
                <a:tab pos="457200" algn="l"/>
              </a:tabLst>
            </a:pPr>
            <a:r>
              <a:rPr lang="ne-NP" sz="2300" dirty="0">
                <a:solidFill>
                  <a:srgbClr val="000000"/>
                </a:solidFill>
                <a:latin typeface="Preeti"/>
                <a:ea typeface="Times New Roman"/>
                <a:cs typeface="Kalimati" panose="00000400000000000000" pitchFamily="2"/>
              </a:rPr>
              <a:t>गणना भइरहेको प्रदेशको नाम लेखेर सम्बन्धित प्रदेशको कोड एक अङ्कमा लेख्नुपर्छ । </a:t>
            </a:r>
          </a:p>
          <a:p>
            <a:pPr marR="0" lvl="0" algn="just">
              <a:lnSpc>
                <a:spcPct val="150000"/>
              </a:lnSpc>
              <a:spcBef>
                <a:spcPts val="0"/>
              </a:spcBef>
              <a:spcAft>
                <a:spcPts val="0"/>
              </a:spcAft>
              <a:tabLst>
                <a:tab pos="457200" algn="l"/>
              </a:tabLst>
            </a:pPr>
            <a:r>
              <a:rPr lang="ne-NP" sz="2300" b="1" dirty="0">
                <a:solidFill>
                  <a:srgbClr val="000000"/>
                </a:solidFill>
                <a:latin typeface="Preeti"/>
                <a:ea typeface="Times New Roman"/>
                <a:cs typeface="Kalimati" panose="00000400000000000000" pitchFamily="2"/>
              </a:rPr>
              <a:t>उदाहरणः</a:t>
            </a:r>
            <a:r>
              <a:rPr lang="ne-NP" sz="2300" dirty="0">
                <a:solidFill>
                  <a:srgbClr val="000000"/>
                </a:solidFill>
                <a:latin typeface="Preeti"/>
                <a:ea typeface="Times New Roman"/>
                <a:cs typeface="Kalimati" panose="00000400000000000000" pitchFamily="2"/>
              </a:rPr>
              <a:t> प्रदेश पाँचको नाम लुम्बिनी लेखेपछि दायाँ तर्फको कोठामा यो प्रदेशको कोड </a:t>
            </a:r>
            <a:r>
              <a:rPr lang="ne-NP" sz="2300" dirty="0">
                <a:solidFill>
                  <a:srgbClr val="000000"/>
                </a:solidFill>
                <a:latin typeface="Times New Roman" panose="02020603050405020304" pitchFamily="18" charset="0"/>
                <a:ea typeface="Times New Roman"/>
                <a:cs typeface="Kalimati" panose="00000400000000000000" pitchFamily="2"/>
              </a:rPr>
              <a:t>“</a:t>
            </a:r>
            <a:r>
              <a:rPr lang="en-US" sz="2300" b="1" dirty="0">
                <a:solidFill>
                  <a:srgbClr val="00B0F0"/>
                </a:solidFill>
                <a:latin typeface="Times New Roman" panose="02020603050405020304" pitchFamily="18" charset="0"/>
                <a:ea typeface="Times New Roman"/>
                <a:cs typeface="Times New Roman" panose="02020603050405020304" pitchFamily="18" charset="0"/>
              </a:rPr>
              <a:t>5</a:t>
            </a:r>
            <a:r>
              <a:rPr lang="ne-NP" sz="2300" dirty="0">
                <a:solidFill>
                  <a:srgbClr val="000000"/>
                </a:solidFill>
                <a:latin typeface="Times New Roman" panose="02020603050405020304" pitchFamily="18" charset="0"/>
                <a:ea typeface="Times New Roman"/>
                <a:cs typeface="Kalimati" panose="00000400000000000000" pitchFamily="2"/>
              </a:rPr>
              <a:t>”</a:t>
            </a:r>
            <a:r>
              <a:rPr lang="ne-NP" sz="2300" dirty="0">
                <a:solidFill>
                  <a:srgbClr val="000000"/>
                </a:solidFill>
                <a:latin typeface="Preeti"/>
                <a:ea typeface="Times New Roman"/>
                <a:cs typeface="Kalimati" panose="00000400000000000000" pitchFamily="2"/>
              </a:rPr>
              <a:t> लेख्नुपर्छ । </a:t>
            </a:r>
          </a:p>
          <a:p>
            <a:pPr marR="0" lvl="0" algn="just">
              <a:lnSpc>
                <a:spcPct val="150000"/>
              </a:lnSpc>
              <a:spcBef>
                <a:spcPts val="0"/>
              </a:spcBef>
              <a:spcAft>
                <a:spcPts val="0"/>
              </a:spcAft>
              <a:tabLst>
                <a:tab pos="457200" algn="l"/>
              </a:tabLst>
            </a:pPr>
            <a:r>
              <a:rPr lang="ne-NP" sz="2300" dirty="0">
                <a:solidFill>
                  <a:srgbClr val="000000"/>
                </a:solidFill>
                <a:latin typeface="Preeti"/>
                <a:ea typeface="Times New Roman"/>
                <a:cs typeface="Kalimati" panose="00000400000000000000" pitchFamily="2"/>
              </a:rPr>
              <a:t>प्रदेशको कोड गणना पुस्तिकाको अनुसूची ९</a:t>
            </a:r>
            <a:r>
              <a:rPr lang="en-US" sz="2300" dirty="0">
                <a:solidFill>
                  <a:srgbClr val="000000"/>
                </a:solidFill>
                <a:latin typeface="Preeti"/>
                <a:ea typeface="Times New Roman"/>
                <a:cs typeface="Kalimati" panose="00000400000000000000" pitchFamily="2"/>
              </a:rPr>
              <a:t> </a:t>
            </a:r>
            <a:r>
              <a:rPr lang="ne-NP" sz="2300" dirty="0">
                <a:solidFill>
                  <a:srgbClr val="000000"/>
                </a:solidFill>
                <a:latin typeface="Preeti"/>
                <a:ea typeface="Times New Roman"/>
                <a:cs typeface="Kalimati" panose="00000400000000000000" pitchFamily="2"/>
              </a:rPr>
              <a:t>(पृष्ठ १३८) मा दिइएको छ ।</a:t>
            </a:r>
          </a:p>
        </p:txBody>
      </p:sp>
      <p:sp>
        <p:nvSpPr>
          <p:cNvPr id="6" name="Text Placeholder 1">
            <a:extLst>
              <a:ext uri="{FF2B5EF4-FFF2-40B4-BE49-F238E27FC236}">
                <a16:creationId xmlns:a16="http://schemas.microsoft.com/office/drawing/2014/main" id="{6B8745E4-790F-4BA0-BBA7-35D9F31BB166}"/>
              </a:ext>
            </a:extLst>
          </p:cNvPr>
          <p:cNvSpPr txBox="1">
            <a:spLocks/>
          </p:cNvSpPr>
          <p:nvPr/>
        </p:nvSpPr>
        <p:spPr>
          <a:xfrm>
            <a:off x="0" y="685800"/>
            <a:ext cx="9144000" cy="65926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०.१ प्रदेश ..........</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3200400"/>
            <a:ext cx="746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a:cxnSpLocks/>
          </p:cNvCxnSpPr>
          <p:nvPr/>
        </p:nvCxnSpPr>
        <p:spPr>
          <a:xfrm flipH="1" flipV="1">
            <a:off x="5943600" y="3195917"/>
            <a:ext cx="838200" cy="78979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EA0C60F6-952D-4EF3-9AD9-6AC1C0026C42}"/>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11</a:t>
            </a:fld>
            <a:endParaRPr lang="en-US" sz="1600" dirty="0">
              <a:latin typeface="Fontasy Himali" panose="04020500000000000000" pitchFamily="82" charset="0"/>
            </a:endParaRPr>
          </a:p>
        </p:txBody>
      </p:sp>
      <p:sp>
        <p:nvSpPr>
          <p:cNvPr id="2" name="Rectangle 1"/>
          <p:cNvSpPr/>
          <p:nvPr/>
        </p:nvSpPr>
        <p:spPr>
          <a:xfrm>
            <a:off x="-76200" y="1282488"/>
            <a:ext cx="9372600" cy="1900520"/>
          </a:xfrm>
          <a:prstGeom prst="rect">
            <a:avLst/>
          </a:prstGeom>
          <a:ln w="38100">
            <a:solidFill>
              <a:schemeClr val="tx1">
                <a:lumMod val="50000"/>
                <a:lumOff val="50000"/>
              </a:schemeClr>
            </a:solidFill>
          </a:ln>
        </p:spPr>
        <p:txBody>
          <a:bodyPr wrap="square">
            <a:spAutoFit/>
          </a:bodyPr>
          <a:lstStyle/>
          <a:p>
            <a:pPr marL="342900" indent="-342900">
              <a:lnSpc>
                <a:spcPct val="150000"/>
              </a:lnSpc>
              <a:buFont typeface="Arial" panose="020B0604020202020204" pitchFamily="34" charset="0"/>
              <a:buChar char="•"/>
            </a:pPr>
            <a:r>
              <a:rPr lang="ne-NP" sz="2000" dirty="0">
                <a:latin typeface="Preeti" pitchFamily="2" charset="0"/>
                <a:cs typeface="Kalimati" panose="00000400000000000000" pitchFamily="2"/>
              </a:rPr>
              <a:t>गणना भइरहेको जिल्लाको नाम लेखेर सम्बन्धित जिल्लाको कोड तीन अङ्कमा लेख्नुपर्छ । </a:t>
            </a:r>
          </a:p>
          <a:p>
            <a:pPr marL="342900" indent="-342900">
              <a:lnSpc>
                <a:spcPct val="150000"/>
              </a:lnSpc>
              <a:buFont typeface="Arial" panose="020B0604020202020204" pitchFamily="34" charset="0"/>
              <a:buChar char="•"/>
            </a:pPr>
            <a:r>
              <a:rPr lang="ne-NP" sz="2000" dirty="0">
                <a:latin typeface="Preeti" pitchFamily="2" charset="0"/>
                <a:cs typeface="Kalimati" panose="00000400000000000000" pitchFamily="2"/>
              </a:rPr>
              <a:t>उदाहरणका लागि, ताप्लेजुङ जिल्लाको नाम लेखेपछि दायाँ तर्फको तीन कोठामा यो जिल्लाको कोड </a:t>
            </a:r>
            <a:r>
              <a:rPr lang="en-US" sz="2000" b="1" dirty="0">
                <a:solidFill>
                  <a:srgbClr val="00B0F0"/>
                </a:solidFill>
                <a:latin typeface="Times New Roman" panose="02020603050405020304" pitchFamily="18" charset="0"/>
                <a:cs typeface="Kalimati" panose="00000400000000000000" pitchFamily="2"/>
              </a:rPr>
              <a:t>101</a:t>
            </a:r>
            <a:r>
              <a:rPr lang="ne-NP" sz="2000" dirty="0">
                <a:latin typeface="Preeti" pitchFamily="2" charset="0"/>
                <a:cs typeface="Kalimati" panose="00000400000000000000" pitchFamily="2"/>
              </a:rPr>
              <a:t> लेख्नुपर्छ । </a:t>
            </a:r>
          </a:p>
          <a:p>
            <a:pPr marL="342900" indent="-342900">
              <a:lnSpc>
                <a:spcPct val="150000"/>
              </a:lnSpc>
              <a:buFont typeface="Arial" panose="020B0604020202020204" pitchFamily="34" charset="0"/>
              <a:buChar char="•"/>
            </a:pPr>
            <a:r>
              <a:rPr lang="ne-NP" sz="2000" dirty="0">
                <a:latin typeface="Preeti" pitchFamily="2" charset="0"/>
                <a:cs typeface="Kalimati" panose="00000400000000000000" pitchFamily="2"/>
              </a:rPr>
              <a:t>जिल्लाको कोड गणना पुस्तिकाको अनुसूची ९ (पृष्ठ १३८) मा दिइएको छ ।</a:t>
            </a:r>
          </a:p>
        </p:txBody>
      </p:sp>
      <p:sp>
        <p:nvSpPr>
          <p:cNvPr id="6" name="Text Placeholder 1">
            <a:extLst>
              <a:ext uri="{FF2B5EF4-FFF2-40B4-BE49-F238E27FC236}">
                <a16:creationId xmlns:a16="http://schemas.microsoft.com/office/drawing/2014/main" id="{3AEF9D6E-AA5A-4890-A1D1-2FEAC437B649}"/>
              </a:ext>
            </a:extLst>
          </p:cNvPr>
          <p:cNvSpPr txBox="1">
            <a:spLocks/>
          </p:cNvSpPr>
          <p:nvPr/>
        </p:nvSpPr>
        <p:spPr>
          <a:xfrm>
            <a:off x="0" y="685800"/>
            <a:ext cx="9144000" cy="65926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०.२ जिल्ला ..........</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extLst>
      <p:ext uri="{BB962C8B-B14F-4D97-AF65-F5344CB8AC3E}">
        <p14:creationId xmlns:p14="http://schemas.microsoft.com/office/powerpoint/2010/main" val="4046192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C492919-77EF-4E2C-A095-C9E55E0E6858}"/>
              </a:ext>
            </a:extLst>
          </p:cNvPr>
          <p:cNvGrpSpPr/>
          <p:nvPr/>
        </p:nvGrpSpPr>
        <p:grpSpPr>
          <a:xfrm>
            <a:off x="1143000" y="3707634"/>
            <a:ext cx="7467600" cy="3074166"/>
            <a:chOff x="1143000" y="3707634"/>
            <a:chExt cx="7467600" cy="3074166"/>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414"/>
            <a:stretch/>
          </p:blipFill>
          <p:spPr bwMode="auto">
            <a:xfrm>
              <a:off x="1143000" y="3711478"/>
              <a:ext cx="7467600" cy="307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flipV="1">
              <a:off x="3581400" y="3707634"/>
              <a:ext cx="762000" cy="1169166"/>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105400" y="3707634"/>
              <a:ext cx="1676400" cy="1169166"/>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1" name="Slide Number Placeholder 3">
            <a:extLst>
              <a:ext uri="{FF2B5EF4-FFF2-40B4-BE49-F238E27FC236}">
                <a16:creationId xmlns:a16="http://schemas.microsoft.com/office/drawing/2014/main" id="{29D4E9A3-979F-4E68-8553-B75262C8B1A7}"/>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12</a:t>
            </a:fld>
            <a:endParaRPr lang="en-US" sz="1600" dirty="0">
              <a:latin typeface="Fontasy Himali" panose="04020500000000000000" pitchFamily="82" charset="0"/>
            </a:endParaRPr>
          </a:p>
        </p:txBody>
      </p:sp>
      <p:sp>
        <p:nvSpPr>
          <p:cNvPr id="3" name="Rectangle 2"/>
          <p:cNvSpPr/>
          <p:nvPr/>
        </p:nvSpPr>
        <p:spPr>
          <a:xfrm>
            <a:off x="76200" y="1349276"/>
            <a:ext cx="8991600" cy="2362185"/>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000" dirty="0">
                <a:latin typeface="Preeti" pitchFamily="2" charset="0"/>
                <a:cs typeface="Kalimati" panose="00000400000000000000" pitchFamily="2"/>
              </a:rPr>
              <a:t>गणना–क्षेत्र गाँउपालिका वा नगरपालिका के मा पर्दछ सोहीअनुसार गा.पा. भए “न.पा.” लेखेको काट्ने र नगरपालिका वा उपमहानगरपालिका वा महानगरपालिका भए “गा.पा.” लाई काटेर गणना क्षेत्र रहेको गाँउपालिका वा नगरपालिकाको नाम लेख्नुपर्छ । </a:t>
            </a:r>
          </a:p>
          <a:p>
            <a:pPr marL="342900" indent="-342900" algn="just">
              <a:lnSpc>
                <a:spcPct val="150000"/>
              </a:lnSpc>
              <a:buFont typeface="Arial" panose="020B0604020202020204" pitchFamily="34" charset="0"/>
              <a:buChar char="•"/>
            </a:pPr>
            <a:r>
              <a:rPr lang="ne-NP" sz="2000" dirty="0">
                <a:latin typeface="Preeti" pitchFamily="2" charset="0"/>
                <a:cs typeface="Kalimati" panose="00000400000000000000" pitchFamily="2"/>
              </a:rPr>
              <a:t>पाँच अङ्कको गाँउपालिका ÷नगरपालिकाको कोड सुपरिवेक्षकबाट प्राप्त हुन्छ ।</a:t>
            </a:r>
          </a:p>
        </p:txBody>
      </p:sp>
      <p:sp>
        <p:nvSpPr>
          <p:cNvPr id="7" name="Text Placeholder 1">
            <a:extLst>
              <a:ext uri="{FF2B5EF4-FFF2-40B4-BE49-F238E27FC236}">
                <a16:creationId xmlns:a16="http://schemas.microsoft.com/office/drawing/2014/main" id="{D4CAA24C-9EA5-4749-AF71-4A5951EB45B8}"/>
              </a:ext>
            </a:extLst>
          </p:cNvPr>
          <p:cNvSpPr txBox="1">
            <a:spLocks/>
          </p:cNvSpPr>
          <p:nvPr/>
        </p:nvSpPr>
        <p:spPr>
          <a:xfrm>
            <a:off x="0" y="685800"/>
            <a:ext cx="9144000" cy="65926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०.३ गा.पा./न.पा. ..........</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flipH="1" flipV="1">
            <a:off x="5181600" y="3124200"/>
            <a:ext cx="2438400" cy="1676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1"/>
            <a:ext cx="7467600"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flipH="1" flipV="1">
            <a:off x="4876800" y="2366666"/>
            <a:ext cx="2133600" cy="2264502"/>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3">
            <a:extLst>
              <a:ext uri="{FF2B5EF4-FFF2-40B4-BE49-F238E27FC236}">
                <a16:creationId xmlns:a16="http://schemas.microsoft.com/office/drawing/2014/main" id="{9B4DE408-7D1E-44A4-A8E3-7E710D1D1313}"/>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13</a:t>
            </a:fld>
            <a:endParaRPr lang="en-US" sz="1600" dirty="0">
              <a:latin typeface="Fontasy Himali" panose="04020500000000000000" pitchFamily="82" charset="0"/>
            </a:endParaRPr>
          </a:p>
        </p:txBody>
      </p:sp>
      <p:sp>
        <p:nvSpPr>
          <p:cNvPr id="2" name="Rectangle 1"/>
          <p:cNvSpPr/>
          <p:nvPr/>
        </p:nvSpPr>
        <p:spPr>
          <a:xfrm>
            <a:off x="76200" y="1905001"/>
            <a:ext cx="8915400" cy="599203"/>
          </a:xfrm>
          <a:prstGeom prst="rect">
            <a:avLst/>
          </a:prstGeom>
          <a:ln w="38100">
            <a:solidFill>
              <a:schemeClr val="tx1">
                <a:lumMod val="50000"/>
                <a:lumOff val="50000"/>
              </a:schemeClr>
            </a:solidFill>
          </a:ln>
        </p:spPr>
        <p:txBody>
          <a:bodyPr wrap="square">
            <a:spAutoFit/>
          </a:bodyPr>
          <a:lstStyle/>
          <a:p>
            <a:pPr>
              <a:lnSpc>
                <a:spcPct val="150000"/>
              </a:lnSpc>
            </a:pPr>
            <a:r>
              <a:rPr lang="ne-NP" sz="2400" dirty="0">
                <a:latin typeface="Preeti" pitchFamily="2" charset="0"/>
                <a:cs typeface="Kalimati" panose="00000400000000000000" pitchFamily="2"/>
              </a:rPr>
              <a:t>यहाँ सम्बन्धित गणना क्षेत्र रहेको वडा नम्बर दुई अङ्कमा लेख्नुपर्छ ।</a:t>
            </a:r>
            <a:endParaRPr lang="en-US" sz="2400" dirty="0">
              <a:latin typeface="Preeti" pitchFamily="2" charset="0"/>
              <a:cs typeface="Kalimati" panose="00000400000000000000" pitchFamily="2"/>
            </a:endParaRPr>
          </a:p>
        </p:txBody>
      </p:sp>
      <p:sp>
        <p:nvSpPr>
          <p:cNvPr id="7" name="Text Placeholder 1">
            <a:extLst>
              <a:ext uri="{FF2B5EF4-FFF2-40B4-BE49-F238E27FC236}">
                <a16:creationId xmlns:a16="http://schemas.microsoft.com/office/drawing/2014/main" id="{65E6CF20-13DF-4240-831F-2C1BC3623B88}"/>
              </a:ext>
            </a:extLst>
          </p:cNvPr>
          <p:cNvSpPr txBox="1">
            <a:spLocks/>
          </p:cNvSpPr>
          <p:nvPr/>
        </p:nvSpPr>
        <p:spPr>
          <a:xfrm>
            <a:off x="0" y="685800"/>
            <a:ext cx="9144000" cy="65926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०.४ वडा नम्बर</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532" y="2601558"/>
            <a:ext cx="7467600"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H="1" flipV="1">
            <a:off x="4953000" y="2649730"/>
            <a:ext cx="1676400" cy="192227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D3BDA639-58B8-4721-A9CB-9B209F7DBCEB}"/>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14</a:t>
            </a:fld>
            <a:endParaRPr lang="en-US" sz="1600" dirty="0">
              <a:latin typeface="Fontasy Himali" panose="04020500000000000000" pitchFamily="82" charset="0"/>
            </a:endParaRPr>
          </a:p>
        </p:txBody>
      </p:sp>
      <p:sp>
        <p:nvSpPr>
          <p:cNvPr id="3" name="Rectangle 2"/>
          <p:cNvSpPr/>
          <p:nvPr/>
        </p:nvSpPr>
        <p:spPr>
          <a:xfrm>
            <a:off x="152400" y="1529188"/>
            <a:ext cx="8915400" cy="1154162"/>
          </a:xfrm>
          <a:prstGeom prst="rect">
            <a:avLst/>
          </a:prstGeom>
          <a:ln w="38100">
            <a:solidFill>
              <a:schemeClr val="tx1">
                <a:lumMod val="50000"/>
                <a:lumOff val="50000"/>
              </a:schemeClr>
            </a:solidFill>
          </a:ln>
        </p:spPr>
        <p:txBody>
          <a:bodyPr wrap="square">
            <a:spAutoFit/>
          </a:bodyPr>
          <a:lstStyle/>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गणना क्षेत्र नम्बर जिल्ला कृषिगणना कार्यालयबाट प्राप्त हुनेछ । </a:t>
            </a:r>
          </a:p>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यो नम्बर दुई अङ्कको हुन्छ ।</a:t>
            </a:r>
          </a:p>
        </p:txBody>
      </p:sp>
      <p:sp>
        <p:nvSpPr>
          <p:cNvPr id="6" name="Text Placeholder 1">
            <a:extLst>
              <a:ext uri="{FF2B5EF4-FFF2-40B4-BE49-F238E27FC236}">
                <a16:creationId xmlns:a16="http://schemas.microsoft.com/office/drawing/2014/main" id="{EE9D3467-D296-4FA2-A549-91E32B22C9E4}"/>
              </a:ext>
            </a:extLst>
          </p:cNvPr>
          <p:cNvSpPr txBox="1">
            <a:spLocks/>
          </p:cNvSpPr>
          <p:nvPr/>
        </p:nvSpPr>
        <p:spPr>
          <a:xfrm>
            <a:off x="0" y="685800"/>
            <a:ext cx="9144000" cy="65926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०.५ गणना क्षेत्र नम्बर</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1"/>
            <a:ext cx="7467600"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a:cxnSpLocks/>
            <a:endCxn id="2" idx="2"/>
          </p:cNvCxnSpPr>
          <p:nvPr/>
        </p:nvCxnSpPr>
        <p:spPr>
          <a:xfrm flipH="1" flipV="1">
            <a:off x="4572000" y="2620833"/>
            <a:ext cx="2209800" cy="2835087"/>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E1FC206B-418F-4184-A0CD-FF36C6360036}"/>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15</a:t>
            </a:fld>
            <a:endParaRPr lang="en-US" sz="1600" dirty="0">
              <a:latin typeface="Fontasy Himali" panose="04020500000000000000" pitchFamily="82" charset="0"/>
            </a:endParaRPr>
          </a:p>
        </p:txBody>
      </p:sp>
      <p:sp>
        <p:nvSpPr>
          <p:cNvPr id="2" name="Rectangle 1"/>
          <p:cNvSpPr/>
          <p:nvPr/>
        </p:nvSpPr>
        <p:spPr>
          <a:xfrm>
            <a:off x="838200" y="1466671"/>
            <a:ext cx="7467600" cy="1154162"/>
          </a:xfrm>
          <a:prstGeom prst="rect">
            <a:avLst/>
          </a:prstGeom>
          <a:ln w="38100">
            <a:solidFill>
              <a:schemeClr val="tx1">
                <a:lumMod val="50000"/>
                <a:lumOff val="50000"/>
              </a:schemeClr>
            </a:solidFill>
          </a:ln>
        </p:spPr>
        <p:txBody>
          <a:bodyPr wrap="square">
            <a:spAutoFit/>
          </a:bodyPr>
          <a:lstStyle/>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यो संख्या लगत १क को महल २ मा आधारित छ । </a:t>
            </a:r>
          </a:p>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यो क्रम संख्या तीन अङ्कमा लेख्नुपर्छ ।</a:t>
            </a:r>
          </a:p>
        </p:txBody>
      </p:sp>
      <p:sp>
        <p:nvSpPr>
          <p:cNvPr id="6" name="Text Placeholder 1">
            <a:extLst>
              <a:ext uri="{FF2B5EF4-FFF2-40B4-BE49-F238E27FC236}">
                <a16:creationId xmlns:a16="http://schemas.microsoft.com/office/drawing/2014/main" id="{ECD3BA0A-F769-47EF-8484-327852D1FB17}"/>
              </a:ext>
            </a:extLst>
          </p:cNvPr>
          <p:cNvSpPr txBox="1">
            <a:spLocks/>
          </p:cNvSpPr>
          <p:nvPr/>
        </p:nvSpPr>
        <p:spPr>
          <a:xfrm>
            <a:off x="0" y="685800"/>
            <a:ext cx="9144000" cy="65926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०.६ कृषि चलन क्रम संख्या (लगत १ क को महल २ बाट)</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971801"/>
            <a:ext cx="7467600"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flipV="1">
            <a:off x="5638800" y="2743200"/>
            <a:ext cx="1219200" cy="31242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C6F14A49-2F38-4629-ABA5-FD6DC06CA243}"/>
              </a:ext>
            </a:extLst>
          </p:cNvPr>
          <p:cNvSpPr>
            <a:spLocks noGrp="1"/>
          </p:cNvSpPr>
          <p:nvPr>
            <p:ph type="sldNum" sz="quarter" idx="12"/>
          </p:nvPr>
        </p:nvSpPr>
        <p:spPr>
          <a:xfrm>
            <a:off x="8305800" y="6400800"/>
            <a:ext cx="838200" cy="457200"/>
          </a:xfrm>
        </p:spPr>
        <p:txBody>
          <a:bodyPr/>
          <a:lstStyle/>
          <a:p>
            <a:fld id="{B6F15528-21DE-4FAA-801E-634DDDAF4B2B}" type="slidenum">
              <a:rPr lang="en-US" sz="1600">
                <a:latin typeface="Fontasy Himali" panose="04020500000000000000" pitchFamily="82" charset="0"/>
              </a:rPr>
              <a:pPr/>
              <a:t>16</a:t>
            </a:fld>
            <a:endParaRPr lang="en-US" sz="1600" dirty="0">
              <a:latin typeface="Fontasy Himali" panose="04020500000000000000" pitchFamily="82" charset="0"/>
            </a:endParaRPr>
          </a:p>
        </p:txBody>
      </p:sp>
      <p:sp>
        <p:nvSpPr>
          <p:cNvPr id="2" name="Rectangle 1"/>
          <p:cNvSpPr/>
          <p:nvPr/>
        </p:nvSpPr>
        <p:spPr>
          <a:xfrm>
            <a:off x="228600" y="1574247"/>
            <a:ext cx="8610600" cy="1154162"/>
          </a:xfrm>
          <a:prstGeom prst="rect">
            <a:avLst/>
          </a:prstGeom>
          <a:ln w="38100">
            <a:solidFill>
              <a:schemeClr val="tx1">
                <a:lumMod val="50000"/>
                <a:lumOff val="50000"/>
              </a:schemeClr>
            </a:solidFill>
          </a:ln>
        </p:spPr>
        <p:txBody>
          <a:bodyPr wrap="square">
            <a:spAutoFit/>
          </a:bodyPr>
          <a:lstStyle/>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यो नियन्त्रण सङ्ख्या लगत १क को महल १ बाट सार्नुपर्छ । </a:t>
            </a:r>
          </a:p>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यो सङ्ख्या दुई अङ्कको हुन्छ ।</a:t>
            </a:r>
          </a:p>
        </p:txBody>
      </p:sp>
      <p:sp>
        <p:nvSpPr>
          <p:cNvPr id="6" name="Text Placeholder 1">
            <a:extLst>
              <a:ext uri="{FF2B5EF4-FFF2-40B4-BE49-F238E27FC236}">
                <a16:creationId xmlns:a16="http://schemas.microsoft.com/office/drawing/2014/main" id="{721F5A9A-126D-4F77-A413-E597DFEA7511}"/>
              </a:ext>
            </a:extLst>
          </p:cNvPr>
          <p:cNvSpPr txBox="1">
            <a:spLocks/>
          </p:cNvSpPr>
          <p:nvPr/>
        </p:nvSpPr>
        <p:spPr>
          <a:xfrm>
            <a:off x="0" y="685800"/>
            <a:ext cx="9144000" cy="65926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०.७ कृषि चलन नियन्त्रण संख्या (लगत १ क को महल १ बाट)</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71600"/>
            <a:ext cx="8972774" cy="5031186"/>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कृषि चलनको सम्पूर्ण चाँजोपाँजो मिलाउने, उपलब्ध हुन सक्ने साधन र स्रोतको कसरी उपयोग गर्नुपर्छ भन्ने कुरा निर्णय गर्ने, कृषि उत्पादनको वितरणसम्बन्धी निर्णय लिने र प्राविधिक तथा आर्थिक जिम्मेवारीसमेत वहन गर्ने व्यक्तिलाई मुख्य कृषक भनिन्छ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मुख्य कृषकले आफ्नो वा आफ्नो परिवारको हकको अथवा अरूको जुनसुकै सर्तमा लिएको जग्गाको आफैले वा प्रतिनिधिमार्फत् दैनिक कामको रेखदेख गरे गराएको हुन सक्छ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मुख्य कृषक र परिवारमूली एकै व्यक्ति हुन वा नहुन सक्छ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परिवारमा अक्सर बसोबास नगर्ने व्यक्ति मुख्य कृषक हुन सक्दैन ।</a:t>
            </a:r>
            <a:endParaRPr lang="en-US" sz="2400" dirty="0">
              <a:latin typeface="Preeti" pitchFamily="2" charset="0"/>
              <a:cs typeface="Kalimati" panose="00000400000000000000" pitchFamily="2"/>
            </a:endParaRPr>
          </a:p>
        </p:txBody>
      </p:sp>
      <p:sp>
        <p:nvSpPr>
          <p:cNvPr id="6" name="Text Placeholder 1">
            <a:extLst>
              <a:ext uri="{FF2B5EF4-FFF2-40B4-BE49-F238E27FC236}">
                <a16:creationId xmlns:a16="http://schemas.microsoft.com/office/drawing/2014/main" id="{C91403E1-D351-4D5D-9A03-0AA23B7AD778}"/>
              </a:ext>
            </a:extLst>
          </p:cNvPr>
          <p:cNvSpPr txBox="1">
            <a:spLocks/>
          </p:cNvSpPr>
          <p:nvPr/>
        </p:nvSpPr>
        <p:spPr>
          <a:xfrm>
            <a:off x="0" y="685800"/>
            <a:ext cx="9144000" cy="65926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मुख्य कृषक</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
        <p:nvSpPr>
          <p:cNvPr id="7" name="Slide Number Placeholder 3">
            <a:extLst>
              <a:ext uri="{FF2B5EF4-FFF2-40B4-BE49-F238E27FC236}">
                <a16:creationId xmlns:a16="http://schemas.microsoft.com/office/drawing/2014/main" id="{477F9F07-443E-45D7-8606-B7A81D42D970}"/>
              </a:ext>
            </a:extLst>
          </p:cNvPr>
          <p:cNvSpPr>
            <a:spLocks noGrp="1"/>
          </p:cNvSpPr>
          <p:nvPr>
            <p:ph type="sldNum" sz="quarter" idx="12"/>
          </p:nvPr>
        </p:nvSpPr>
        <p:spPr>
          <a:xfrm>
            <a:off x="8305800" y="6400800"/>
            <a:ext cx="838200" cy="457200"/>
          </a:xfrm>
        </p:spPr>
        <p:txBody>
          <a:bodyPr/>
          <a:lstStyle/>
          <a:p>
            <a:fld id="{B6F15528-21DE-4FAA-801E-634DDDAF4B2B}" type="slidenum">
              <a:rPr lang="en-US" sz="1600">
                <a:latin typeface="Fontasy Himali" panose="04020500000000000000" pitchFamily="82" charset="0"/>
              </a:rPr>
              <a:pPr/>
              <a:t>17</a:t>
            </a:fld>
            <a:endParaRPr lang="en-US" sz="1600" dirty="0">
              <a:latin typeface="Fontasy Himali" panose="04020500000000000000" pitchFamily="82" charset="0"/>
            </a:endParaRPr>
          </a:p>
        </p:txBody>
      </p:sp>
    </p:spTree>
    <p:extLst>
      <p:ext uri="{BB962C8B-B14F-4D97-AF65-F5344CB8AC3E}">
        <p14:creationId xmlns:p14="http://schemas.microsoft.com/office/powerpoint/2010/main" val="521539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Schedule 2</a:t>
            </a:r>
            <a:endParaRPr lang="en-US" dirty="0"/>
          </a:p>
        </p:txBody>
      </p:sp>
      <p:grpSp>
        <p:nvGrpSpPr>
          <p:cNvPr id="5" name="Group 4">
            <a:extLst>
              <a:ext uri="{FF2B5EF4-FFF2-40B4-BE49-F238E27FC236}">
                <a16:creationId xmlns:a16="http://schemas.microsoft.com/office/drawing/2014/main" id="{4321B0C1-C712-4513-8557-251678F17844}"/>
              </a:ext>
            </a:extLst>
          </p:cNvPr>
          <p:cNvGrpSpPr/>
          <p:nvPr/>
        </p:nvGrpSpPr>
        <p:grpSpPr>
          <a:xfrm>
            <a:off x="914400" y="3557558"/>
            <a:ext cx="7467600" cy="3300442"/>
            <a:chOff x="914400" y="3557558"/>
            <a:chExt cx="7467600" cy="3300442"/>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1"/>
              <a:ext cx="7467600" cy="304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a:cxnSpLocks/>
            </p:cNvCxnSpPr>
            <p:nvPr/>
          </p:nvCxnSpPr>
          <p:spPr>
            <a:xfrm flipV="1">
              <a:off x="5334000" y="3557558"/>
              <a:ext cx="0" cy="2843242"/>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 name="Slide Number Placeholder 3">
            <a:extLst>
              <a:ext uri="{FF2B5EF4-FFF2-40B4-BE49-F238E27FC236}">
                <a16:creationId xmlns:a16="http://schemas.microsoft.com/office/drawing/2014/main" id="{D0418216-A48D-4288-B4B6-EB9B67DE321D}"/>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18</a:t>
            </a:fld>
            <a:endParaRPr lang="en-US" sz="1600" dirty="0">
              <a:latin typeface="Fontasy Himali" panose="04020500000000000000" pitchFamily="82" charset="0"/>
            </a:endParaRPr>
          </a:p>
        </p:txBody>
      </p:sp>
      <p:sp>
        <p:nvSpPr>
          <p:cNvPr id="2" name="Rectangle 1"/>
          <p:cNvSpPr/>
          <p:nvPr/>
        </p:nvSpPr>
        <p:spPr>
          <a:xfrm>
            <a:off x="152400" y="1295400"/>
            <a:ext cx="8877300" cy="2262158"/>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यहाँ मुख्य कृषकको पूरा नाम, थर लेख्नुपर्छ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 नाम लगत १क को महल ३ मा लेखिएको हुन्छ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पहिले लगत १क मा लेखिएको नाम, थर अहिलेको नाम, थर भन्दा फरक भएमा थप सोधखोज गरेर तथ्य पत्ता लगाएर सच्याउनु पर्दछ ।</a:t>
            </a:r>
          </a:p>
        </p:txBody>
      </p:sp>
      <p:sp>
        <p:nvSpPr>
          <p:cNvPr id="7" name="Text Placeholder 1">
            <a:extLst>
              <a:ext uri="{FF2B5EF4-FFF2-40B4-BE49-F238E27FC236}">
                <a16:creationId xmlns:a16="http://schemas.microsoft.com/office/drawing/2014/main" id="{A998D8A0-489E-4BA2-94DC-111D2EBFDA4B}"/>
              </a:ext>
            </a:extLst>
          </p:cNvPr>
          <p:cNvSpPr txBox="1">
            <a:spLocks/>
          </p:cNvSpPr>
          <p:nvPr/>
        </p:nvSpPr>
        <p:spPr>
          <a:xfrm>
            <a:off x="0" y="685800"/>
            <a:ext cx="9144000" cy="65926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०.८ मुख्य कृषकको नाम ..........</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6000"/>
          <a:stretch/>
        </p:blipFill>
        <p:spPr bwMode="auto">
          <a:xfrm>
            <a:off x="1104900" y="4343400"/>
            <a:ext cx="746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a:cxnSpLocks/>
          </p:cNvCxnSpPr>
          <p:nvPr/>
        </p:nvCxnSpPr>
        <p:spPr>
          <a:xfrm flipH="1" flipV="1">
            <a:off x="5943600" y="3962400"/>
            <a:ext cx="76200" cy="2668794"/>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CC1A6D14-44EA-4499-8884-401A519C9A29}"/>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19</a:t>
            </a:fld>
            <a:endParaRPr lang="en-US" sz="1600" dirty="0">
              <a:latin typeface="Fontasy Himali" panose="04020500000000000000" pitchFamily="82" charset="0"/>
            </a:endParaRPr>
          </a:p>
        </p:txBody>
      </p:sp>
      <p:sp>
        <p:nvSpPr>
          <p:cNvPr id="6" name="Rectangle 5"/>
          <p:cNvSpPr/>
          <p:nvPr/>
        </p:nvSpPr>
        <p:spPr>
          <a:xfrm>
            <a:off x="0" y="1700242"/>
            <a:ext cx="9067800" cy="2262158"/>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मुख्य कृषकको ठेगाना भन्नाले निज बसोबास गरेको गाउँ, बस्ती र टोललाई बुझाउँछ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ठेगाना लेख्दा पछि मुख्य कृषकलाई भेट्न सजिलो हुने कुरा समेत ख्याल गर्नुपर्छ ।</a:t>
            </a:r>
          </a:p>
        </p:txBody>
      </p:sp>
      <p:sp>
        <p:nvSpPr>
          <p:cNvPr id="7" name="Text Placeholder 1">
            <a:extLst>
              <a:ext uri="{FF2B5EF4-FFF2-40B4-BE49-F238E27FC236}">
                <a16:creationId xmlns:a16="http://schemas.microsoft.com/office/drawing/2014/main" id="{D53B3098-71E5-49C6-BA00-6EA6167B806D}"/>
              </a:ext>
            </a:extLst>
          </p:cNvPr>
          <p:cNvSpPr txBox="1">
            <a:spLocks/>
          </p:cNvSpPr>
          <p:nvPr/>
        </p:nvSpPr>
        <p:spPr>
          <a:xfrm>
            <a:off x="0" y="685800"/>
            <a:ext cx="9144000" cy="65926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०.८ मुख्य कृषकको ठेगाना (गाउँ/बस्ती/टोल) ..........</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extLst>
      <p:ext uri="{BB962C8B-B14F-4D97-AF65-F5344CB8AC3E}">
        <p14:creationId xmlns:p14="http://schemas.microsoft.com/office/powerpoint/2010/main" val="260130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p:cNvSpPr>
            <a:spLocks noGrp="1"/>
          </p:cNvSpPr>
          <p:nvPr>
            <p:ph type="body" sz="quarter" idx="4294967295"/>
          </p:nvPr>
        </p:nvSpPr>
        <p:spPr>
          <a:xfrm>
            <a:off x="0" y="762000"/>
            <a:ext cx="9144000" cy="659267"/>
          </a:xfrm>
          <a:prstGeom prst="rect">
            <a:avLst/>
          </a:prstGeom>
        </p:spPr>
        <p:txBody>
          <a:bodyPr>
            <a:normAutofit fontScale="92500" lnSpcReduction="20000"/>
          </a:bodyPr>
          <a:lstStyle/>
          <a:p>
            <a:pPr marL="0" indent="0" algn="ctr">
              <a:lnSpc>
                <a:spcPct val="150000"/>
              </a:lnSpc>
              <a:buNone/>
            </a:pPr>
            <a:r>
              <a:rPr lang="ne-NP" b="1" dirty="0">
                <a:solidFill>
                  <a:srgbClr val="002060"/>
                </a:solidFill>
                <a:latin typeface="Ganesh" pitchFamily="2" charset="0"/>
                <a:cs typeface="Kalimati" panose="00000400000000000000" pitchFamily="2"/>
              </a:rPr>
              <a:t>प्रस्तुतिका विषय र सन्दर्भ सामाग्री</a:t>
            </a:r>
          </a:p>
        </p:txBody>
      </p:sp>
      <p:sp>
        <p:nvSpPr>
          <p:cNvPr id="14" name="TextBox 13"/>
          <p:cNvSpPr txBox="1"/>
          <p:nvPr/>
        </p:nvSpPr>
        <p:spPr>
          <a:xfrm>
            <a:off x="57150" y="2228851"/>
            <a:ext cx="4514850" cy="2816156"/>
          </a:xfrm>
          <a:prstGeom prst="rect">
            <a:avLst/>
          </a:prstGeom>
          <a:noFill/>
        </p:spPr>
        <p:txBody>
          <a:bodyPr wrap="square" rtlCol="0">
            <a:spAutoFit/>
          </a:bodyPr>
          <a:lstStyle/>
          <a:p>
            <a:pPr>
              <a:lnSpc>
                <a:spcPct val="150000"/>
              </a:lnSpc>
            </a:pPr>
            <a:r>
              <a:rPr lang="ne-NP" sz="2400" b="1" dirty="0">
                <a:cs typeface="Kalimati" pitchFamily="2"/>
              </a:rPr>
              <a:t>प्रस्तुतिका विषय</a:t>
            </a:r>
          </a:p>
          <a:p>
            <a:pPr marL="342900" indent="-342900">
              <a:lnSpc>
                <a:spcPct val="150000"/>
              </a:lnSpc>
              <a:buFont typeface="Wingdings" panose="05000000000000000000" pitchFamily="2" charset="2"/>
              <a:buChar char="ü"/>
            </a:pPr>
            <a:r>
              <a:rPr lang="ne-NP" sz="2400" dirty="0">
                <a:solidFill>
                  <a:srgbClr val="002060"/>
                </a:solidFill>
                <a:latin typeface="Preeti"/>
                <a:cs typeface="Kalimati" pitchFamily="2"/>
              </a:rPr>
              <a:t>लगत २</a:t>
            </a:r>
            <a:r>
              <a:rPr lang="en-US" sz="2400" dirty="0">
                <a:solidFill>
                  <a:srgbClr val="002060"/>
                </a:solidFill>
                <a:latin typeface="Preeti"/>
                <a:cs typeface="Kalimati" pitchFamily="2"/>
              </a:rPr>
              <a:t>M</a:t>
            </a:r>
            <a:r>
              <a:rPr lang="ne-NP" sz="2400" dirty="0">
                <a:solidFill>
                  <a:srgbClr val="002060"/>
                </a:solidFill>
                <a:latin typeface="Preeti"/>
                <a:cs typeface="Kalimati" pitchFamily="2"/>
              </a:rPr>
              <a:t> कृषक परिवार प्रश्नावली</a:t>
            </a:r>
            <a:endParaRPr lang="en-US" sz="2400" dirty="0">
              <a:solidFill>
                <a:srgbClr val="002060"/>
              </a:solidFill>
              <a:latin typeface="Preeti"/>
              <a:cs typeface="Kalimati" pitchFamily="2"/>
            </a:endParaRPr>
          </a:p>
          <a:p>
            <a:pPr marL="342900" indent="-342900">
              <a:lnSpc>
                <a:spcPct val="150000"/>
              </a:lnSpc>
              <a:buFont typeface="Wingdings" panose="05000000000000000000" pitchFamily="2" charset="2"/>
              <a:buChar char="ü"/>
            </a:pPr>
            <a:r>
              <a:rPr lang="ne-NP" sz="2400" dirty="0">
                <a:solidFill>
                  <a:srgbClr val="002060"/>
                </a:solidFill>
                <a:latin typeface="Preeti"/>
                <a:cs typeface="Kalimati" pitchFamily="2"/>
              </a:rPr>
              <a:t>गणना विवरण </a:t>
            </a:r>
            <a:endParaRPr lang="en-US" sz="2400" dirty="0">
              <a:solidFill>
                <a:srgbClr val="002060"/>
              </a:solidFill>
              <a:latin typeface="Preeti"/>
              <a:cs typeface="Kalimati" pitchFamily="2"/>
            </a:endParaRPr>
          </a:p>
          <a:p>
            <a:pPr marL="342900" indent="-342900">
              <a:lnSpc>
                <a:spcPct val="150000"/>
              </a:lnSpc>
              <a:buFont typeface="Wingdings" panose="05000000000000000000" pitchFamily="2" charset="2"/>
              <a:buChar char="ü"/>
            </a:pPr>
            <a:r>
              <a:rPr lang="ne-NP" sz="2400" dirty="0">
                <a:solidFill>
                  <a:srgbClr val="002060"/>
                </a:solidFill>
                <a:latin typeface="Preeti"/>
                <a:cs typeface="Kalimati" pitchFamily="2"/>
              </a:rPr>
              <a:t>भाग १ परिचयात्मक विवरण र </a:t>
            </a:r>
            <a:endParaRPr lang="en-US" sz="2400" dirty="0">
              <a:solidFill>
                <a:srgbClr val="002060"/>
              </a:solidFill>
              <a:latin typeface="Preeti"/>
              <a:cs typeface="Kalimati" pitchFamily="2"/>
            </a:endParaRPr>
          </a:p>
          <a:p>
            <a:pPr marL="342900" indent="-342900">
              <a:lnSpc>
                <a:spcPct val="150000"/>
              </a:lnSpc>
              <a:buFont typeface="Wingdings" panose="05000000000000000000" pitchFamily="2" charset="2"/>
              <a:buChar char="ü"/>
            </a:pPr>
            <a:r>
              <a:rPr lang="ne-NP" sz="2400" dirty="0">
                <a:solidFill>
                  <a:srgbClr val="002060"/>
                </a:solidFill>
                <a:latin typeface="Preeti"/>
                <a:cs typeface="Kalimati" pitchFamily="2"/>
              </a:rPr>
              <a:t>भाग २ सामान्य विवरण </a:t>
            </a:r>
          </a:p>
        </p:txBody>
      </p:sp>
      <p:sp>
        <p:nvSpPr>
          <p:cNvPr id="15" name="TextBox 14">
            <a:extLst>
              <a:ext uri="{FF2B5EF4-FFF2-40B4-BE49-F238E27FC236}">
                <a16:creationId xmlns:a16="http://schemas.microsoft.com/office/drawing/2014/main" id="{5E75FA20-258B-4976-B921-08A2562603A4}"/>
              </a:ext>
            </a:extLst>
          </p:cNvPr>
          <p:cNvSpPr txBox="1"/>
          <p:nvPr/>
        </p:nvSpPr>
        <p:spPr>
          <a:xfrm>
            <a:off x="4800600" y="2228851"/>
            <a:ext cx="2286000" cy="3370153"/>
          </a:xfrm>
          <a:prstGeom prst="rect">
            <a:avLst/>
          </a:prstGeom>
          <a:noFill/>
        </p:spPr>
        <p:txBody>
          <a:bodyPr wrap="square" rtlCol="0">
            <a:spAutoFit/>
          </a:bodyPr>
          <a:lstStyle/>
          <a:p>
            <a:pPr>
              <a:lnSpc>
                <a:spcPct val="150000"/>
              </a:lnSpc>
            </a:pPr>
            <a:r>
              <a:rPr lang="ne-NP" sz="2400" b="1" dirty="0">
                <a:cs typeface="Kalimati" pitchFamily="2"/>
              </a:rPr>
              <a:t>सन्दर्भ सामाग्री</a:t>
            </a:r>
          </a:p>
          <a:p>
            <a:pPr marL="342900" indent="-342900">
              <a:lnSpc>
                <a:spcPct val="150000"/>
              </a:lnSpc>
              <a:buFont typeface="Wingdings" panose="05000000000000000000" pitchFamily="2" charset="2"/>
              <a:buChar char="ü"/>
            </a:pPr>
            <a:r>
              <a:rPr lang="ne-NP" sz="2400" dirty="0">
                <a:cs typeface="Kalimati" pitchFamily="2"/>
              </a:rPr>
              <a:t>गणना पुस्तिका,</a:t>
            </a:r>
          </a:p>
          <a:p>
            <a:pPr marL="342900" indent="-342900">
              <a:lnSpc>
                <a:spcPct val="150000"/>
              </a:lnSpc>
              <a:buFont typeface="Wingdings" panose="05000000000000000000" pitchFamily="2" charset="2"/>
              <a:buChar char="ü"/>
            </a:pPr>
            <a:r>
              <a:rPr lang="ne-NP" sz="2400" dirty="0">
                <a:solidFill>
                  <a:srgbClr val="002060"/>
                </a:solidFill>
                <a:cs typeface="Kalimati" pitchFamily="2"/>
              </a:rPr>
              <a:t>सुपरिवेक्षक पुस्तिका</a:t>
            </a:r>
            <a:endParaRPr lang="en-US" sz="2400" dirty="0">
              <a:solidFill>
                <a:srgbClr val="002060"/>
              </a:solidFill>
            </a:endParaRPr>
          </a:p>
          <a:p>
            <a:pPr marL="192881" indent="-192881">
              <a:lnSpc>
                <a:spcPct val="150000"/>
              </a:lnSpc>
              <a:buFont typeface="Wingdings" panose="05000000000000000000" pitchFamily="2" charset="2"/>
              <a:buChar char="ü"/>
            </a:pPr>
            <a:endParaRPr lang="ne-NP" sz="2400" dirty="0">
              <a:cs typeface="Kalimati" pitchFamily="2"/>
            </a:endParaRPr>
          </a:p>
        </p:txBody>
      </p:sp>
      <p:grpSp>
        <p:nvGrpSpPr>
          <p:cNvPr id="6" name="Group 5">
            <a:extLst>
              <a:ext uri="{FF2B5EF4-FFF2-40B4-BE49-F238E27FC236}">
                <a16:creationId xmlns:a16="http://schemas.microsoft.com/office/drawing/2014/main" id="{BE83FA36-F51F-4CBB-A85D-F327F6B16EF4}"/>
              </a:ext>
            </a:extLst>
          </p:cNvPr>
          <p:cNvGrpSpPr/>
          <p:nvPr/>
        </p:nvGrpSpPr>
        <p:grpSpPr>
          <a:xfrm>
            <a:off x="7086601" y="1371600"/>
            <a:ext cx="2057400" cy="4395504"/>
            <a:chOff x="9448801" y="685800"/>
            <a:chExt cx="2743200" cy="5860672"/>
          </a:xfrm>
        </p:grpSpPr>
        <p:pic>
          <p:nvPicPr>
            <p:cNvPr id="8" name="Picture 7">
              <a:extLst>
                <a:ext uri="{FF2B5EF4-FFF2-40B4-BE49-F238E27FC236}">
                  <a16:creationId xmlns:a16="http://schemas.microsoft.com/office/drawing/2014/main" id="{CD5B17FC-25D2-4725-88C7-1C313CAEEA98}"/>
                </a:ext>
              </a:extLst>
            </p:cNvPr>
            <p:cNvPicPr>
              <a:picLocks noChangeAspect="1"/>
            </p:cNvPicPr>
            <p:nvPr/>
          </p:nvPicPr>
          <p:blipFill>
            <a:blip r:embed="rId2"/>
            <a:stretch>
              <a:fillRect/>
            </a:stretch>
          </p:blipFill>
          <p:spPr>
            <a:xfrm>
              <a:off x="9448801" y="3597918"/>
              <a:ext cx="2743199" cy="2948554"/>
            </a:xfrm>
            <a:prstGeom prst="rect">
              <a:avLst/>
            </a:prstGeom>
          </p:spPr>
        </p:pic>
        <p:pic>
          <p:nvPicPr>
            <p:cNvPr id="9" name="Picture 8">
              <a:extLst>
                <a:ext uri="{FF2B5EF4-FFF2-40B4-BE49-F238E27FC236}">
                  <a16:creationId xmlns:a16="http://schemas.microsoft.com/office/drawing/2014/main" id="{661BF2E1-2479-46C7-B6CD-40BC554A0EAE}"/>
                </a:ext>
              </a:extLst>
            </p:cNvPr>
            <p:cNvPicPr>
              <a:picLocks noChangeAspect="1"/>
            </p:cNvPicPr>
            <p:nvPr/>
          </p:nvPicPr>
          <p:blipFill>
            <a:blip r:embed="rId3"/>
            <a:stretch>
              <a:fillRect/>
            </a:stretch>
          </p:blipFill>
          <p:spPr>
            <a:xfrm>
              <a:off x="9448801" y="685800"/>
              <a:ext cx="2743200" cy="2948554"/>
            </a:xfrm>
            <a:prstGeom prst="rect">
              <a:avLst/>
            </a:prstGeom>
          </p:spPr>
        </p:pic>
      </p:grpSp>
      <p:sp>
        <p:nvSpPr>
          <p:cNvPr id="10" name="Slide Number Placeholder 3">
            <a:extLst>
              <a:ext uri="{FF2B5EF4-FFF2-40B4-BE49-F238E27FC236}">
                <a16:creationId xmlns:a16="http://schemas.microsoft.com/office/drawing/2014/main" id="{42581599-9000-4D05-9FBB-BBE257F00542}"/>
              </a:ext>
            </a:extLst>
          </p:cNvPr>
          <p:cNvSpPr txBox="1">
            <a:spLocks/>
          </p:cNvSpPr>
          <p:nvPr/>
        </p:nvSpPr>
        <p:spPr>
          <a:xfrm>
            <a:off x="8458200" y="6396335"/>
            <a:ext cx="685800" cy="4616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600" smtClean="0">
                <a:latin typeface="Fontasy Himali" panose="04020500000000000000" pitchFamily="82" charset="0"/>
              </a:rPr>
              <a:pPr algn="r"/>
              <a:t>2</a:t>
            </a:fld>
            <a:endParaRPr lang="en-US" sz="1600" dirty="0">
              <a:latin typeface="Fontasy Himali" panose="04020500000000000000" pitchFamily="82" charset="0"/>
            </a:endParaRPr>
          </a:p>
        </p:txBody>
      </p:sp>
    </p:spTree>
    <p:extLst>
      <p:ext uri="{BB962C8B-B14F-4D97-AF65-F5344CB8AC3E}">
        <p14:creationId xmlns:p14="http://schemas.microsoft.com/office/powerpoint/2010/main" val="3974274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08400"/>
            <a:ext cx="8343900"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flipV="1">
            <a:off x="2286000" y="3065407"/>
            <a:ext cx="2514600" cy="896993"/>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V="1">
            <a:off x="3124200" y="3065407"/>
            <a:ext cx="1676400" cy="1286959"/>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CC6A345A-61D6-4EE4-AE4B-5B4C0753CDFA}"/>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20</a:t>
            </a:fld>
            <a:endParaRPr lang="en-US" sz="1600" dirty="0">
              <a:latin typeface="Fontasy Himali" panose="04020500000000000000" pitchFamily="82" charset="0"/>
            </a:endParaRPr>
          </a:p>
        </p:txBody>
      </p:sp>
      <p:cxnSp>
        <p:nvCxnSpPr>
          <p:cNvPr id="10" name="Straight Arrow Connector 9"/>
          <p:cNvCxnSpPr>
            <a:cxnSpLocks/>
          </p:cNvCxnSpPr>
          <p:nvPr/>
        </p:nvCxnSpPr>
        <p:spPr>
          <a:xfrm flipH="1" flipV="1">
            <a:off x="4800600" y="3065408"/>
            <a:ext cx="2209800" cy="1430392"/>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4193" y="1865078"/>
            <a:ext cx="8763000" cy="1153201"/>
          </a:xfrm>
          <a:prstGeom prst="rect">
            <a:avLst/>
          </a:prstGeom>
          <a:ln w="38100">
            <a:solidFill>
              <a:schemeClr val="tx1">
                <a:lumMod val="50000"/>
                <a:lumOff val="50000"/>
              </a:schemeClr>
            </a:solidFill>
          </a:ln>
        </p:spPr>
        <p:txBody>
          <a:bodyPr wrap="square">
            <a:spAutoFit/>
          </a:bodyPr>
          <a:lstStyle/>
          <a:p>
            <a:pPr>
              <a:lnSpc>
                <a:spcPct val="150000"/>
              </a:lnSpc>
            </a:pPr>
            <a:r>
              <a:rPr lang="ne-NP" sz="2400" dirty="0">
                <a:latin typeface="Preeti" pitchFamily="2" charset="0"/>
                <a:cs typeface="Kalimati" panose="00000400000000000000" pitchFamily="2"/>
              </a:rPr>
              <a:t>प्रश्नावली फाराम भरिसके पछि सम्बन्धित गणकले आफ्नो पूरा नाम, थर लेखी सही गरी फाराम भरीसकेको  मिति लेख्नु पर्दछ </a:t>
            </a:r>
            <a:endParaRPr lang="en-US" sz="2400" dirty="0">
              <a:latin typeface="Preeti" pitchFamily="2" charset="0"/>
              <a:cs typeface="Kalimati" panose="00000400000000000000" pitchFamily="2"/>
            </a:endParaRPr>
          </a:p>
        </p:txBody>
      </p:sp>
      <p:sp>
        <p:nvSpPr>
          <p:cNvPr id="11" name="Text Placeholder 1">
            <a:extLst>
              <a:ext uri="{FF2B5EF4-FFF2-40B4-BE49-F238E27FC236}">
                <a16:creationId xmlns:a16="http://schemas.microsoft.com/office/drawing/2014/main" id="{89F08B25-475F-4C83-9BD8-B1C0D91AEB46}"/>
              </a:ext>
            </a:extLst>
          </p:cNvPr>
          <p:cNvSpPr txBox="1">
            <a:spLocks/>
          </p:cNvSpPr>
          <p:nvPr/>
        </p:nvSpPr>
        <p:spPr>
          <a:xfrm>
            <a:off x="0" y="6858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गणकको नाम, सही र गणना मिति</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32200"/>
            <a:ext cx="8343900"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a:cxnSpLocks/>
          </p:cNvCxnSpPr>
          <p:nvPr/>
        </p:nvCxnSpPr>
        <p:spPr>
          <a:xfrm flipV="1">
            <a:off x="2667000" y="3429000"/>
            <a:ext cx="1333500" cy="16002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191000" y="3429000"/>
            <a:ext cx="0" cy="19812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6D7F7706-8028-46CE-B887-743B16ED12AB}"/>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21</a:t>
            </a:fld>
            <a:endParaRPr lang="en-US" sz="1600" dirty="0">
              <a:latin typeface="Fontasy Himali" panose="04020500000000000000" pitchFamily="82" charset="0"/>
            </a:endParaRPr>
          </a:p>
        </p:txBody>
      </p:sp>
      <p:cxnSp>
        <p:nvCxnSpPr>
          <p:cNvPr id="11" name="Straight Arrow Connector 10"/>
          <p:cNvCxnSpPr/>
          <p:nvPr/>
        </p:nvCxnSpPr>
        <p:spPr>
          <a:xfrm flipH="1" flipV="1">
            <a:off x="4552950" y="3429000"/>
            <a:ext cx="1771650" cy="22098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2400" y="1676400"/>
            <a:ext cx="8763000" cy="1154162"/>
          </a:xfrm>
          <a:prstGeom prst="rect">
            <a:avLst/>
          </a:prstGeom>
          <a:ln w="38100">
            <a:solidFill>
              <a:schemeClr val="tx1">
                <a:lumMod val="50000"/>
                <a:lumOff val="50000"/>
              </a:schemeClr>
            </a:solidFill>
          </a:ln>
        </p:spPr>
        <p:txBody>
          <a:bodyPr wrap="square">
            <a:spAutoFit/>
          </a:bodyPr>
          <a:lstStyle/>
          <a:p>
            <a:pPr>
              <a:lnSpc>
                <a:spcPct val="150000"/>
              </a:lnSpc>
            </a:pPr>
            <a:r>
              <a:rPr lang="ne-NP" sz="2400" dirty="0">
                <a:latin typeface="Preeti" pitchFamily="2" charset="0"/>
                <a:cs typeface="Kalimati" panose="00000400000000000000" pitchFamily="2"/>
              </a:rPr>
              <a:t>गणकले भरेको प्रश्नावली फाराम जाँच गरेपछि सम्बन्धित सुपरिवेक्षकले आफ्नो नाम, थर लेखेर सही गरी सुपरिवेक्षण गरेको मिति लेख्नु पर्दछ ।</a:t>
            </a:r>
          </a:p>
        </p:txBody>
      </p:sp>
      <p:sp>
        <p:nvSpPr>
          <p:cNvPr id="12" name="Text Placeholder 1">
            <a:extLst>
              <a:ext uri="{FF2B5EF4-FFF2-40B4-BE49-F238E27FC236}">
                <a16:creationId xmlns:a16="http://schemas.microsoft.com/office/drawing/2014/main" id="{9C3B8F7E-9642-4281-870A-C6A0F02F3AC1}"/>
              </a:ext>
            </a:extLst>
          </p:cNvPr>
          <p:cNvSpPr txBox="1">
            <a:spLocks/>
          </p:cNvSpPr>
          <p:nvPr/>
        </p:nvSpPr>
        <p:spPr>
          <a:xfrm>
            <a:off x="0" y="6858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सुपरिवेक्षकको नाम, सही र सुपरिवेक्षण मिति</a:t>
            </a:r>
          </a:p>
        </p:txBody>
      </p:sp>
    </p:spTree>
    <p:extLst>
      <p:ext uri="{BB962C8B-B14F-4D97-AF65-F5344CB8AC3E}">
        <p14:creationId xmlns:p14="http://schemas.microsoft.com/office/powerpoint/2010/main" val="1248214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00600"/>
            <a:ext cx="83439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7194176" y="4558317"/>
            <a:ext cx="0" cy="1918684"/>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A87F7EF3-50CC-4FAA-9086-0936B1EA060B}"/>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22</a:t>
            </a:fld>
            <a:endParaRPr lang="en-US" sz="1600" dirty="0">
              <a:latin typeface="Fontasy Himali" panose="04020500000000000000" pitchFamily="82" charset="0"/>
            </a:endParaRPr>
          </a:p>
        </p:txBody>
      </p:sp>
      <p:sp>
        <p:nvSpPr>
          <p:cNvPr id="2" name="Rectangle 1"/>
          <p:cNvSpPr/>
          <p:nvPr/>
        </p:nvSpPr>
        <p:spPr>
          <a:xfrm>
            <a:off x="76200" y="1371600"/>
            <a:ext cx="8991595" cy="3097002"/>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200" dirty="0">
                <a:latin typeface="Preeti" pitchFamily="2" charset="0"/>
                <a:cs typeface="Kalimati" panose="00000400000000000000" pitchFamily="2"/>
              </a:rPr>
              <a:t>कृषक परिवारमा प्रश्नावली भर्दा कहिलेकाँही एउटा प्रश्नावलीमा ठाउँ नपुग्ने हुन्छ । </a:t>
            </a:r>
          </a:p>
          <a:p>
            <a:pPr marL="342900" indent="-342900" algn="just">
              <a:lnSpc>
                <a:spcPct val="150000"/>
              </a:lnSpc>
              <a:buFont typeface="Arial" panose="020B0604020202020204" pitchFamily="34" charset="0"/>
              <a:buChar char="•"/>
            </a:pPr>
            <a:r>
              <a:rPr lang="ne-NP" sz="2200" dirty="0">
                <a:latin typeface="Preeti" pitchFamily="2" charset="0"/>
                <a:cs typeface="Kalimati" panose="00000400000000000000" pitchFamily="2"/>
              </a:rPr>
              <a:t>उदाहरणका लागि, परिवारमा १५ जना भन्दा बढी सदस्य भएमा एउटा प्रश्नावलीमा दिएको ठाउँले पुग्दैन र अर्को थप प्रश्नावली प्रयोग गर्नुपर्ने हुन्छ । </a:t>
            </a:r>
          </a:p>
          <a:p>
            <a:pPr marL="342900" indent="-342900" algn="just">
              <a:lnSpc>
                <a:spcPct val="150000"/>
              </a:lnSpc>
              <a:buFont typeface="Arial" panose="020B0604020202020204" pitchFamily="34" charset="0"/>
              <a:buChar char="•"/>
            </a:pPr>
            <a:r>
              <a:rPr lang="ne-NP" sz="2200" dirty="0">
                <a:latin typeface="Preeti" pitchFamily="2" charset="0"/>
                <a:cs typeface="Kalimati" panose="00000400000000000000" pitchFamily="2"/>
              </a:rPr>
              <a:t>कुनै कृषक परिवारले २० कित्ता भन्दा बढी कित्ता चलन गरेको रहेछ भने पनि एउटा प्रश्नावलीले पुग्दैन ।</a:t>
            </a:r>
          </a:p>
        </p:txBody>
      </p:sp>
      <p:sp>
        <p:nvSpPr>
          <p:cNvPr id="6" name="Text Placeholder 1">
            <a:extLst>
              <a:ext uri="{FF2B5EF4-FFF2-40B4-BE49-F238E27FC236}">
                <a16:creationId xmlns:a16="http://schemas.microsoft.com/office/drawing/2014/main" id="{0AA6221F-169E-4A81-A335-47DA35BBCB01}"/>
              </a:ext>
            </a:extLst>
          </p:cNvPr>
          <p:cNvSpPr txBox="1">
            <a:spLocks/>
          </p:cNvSpPr>
          <p:nvPr/>
        </p:nvSpPr>
        <p:spPr>
          <a:xfrm>
            <a:off x="0" y="6858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थप प्रश्नावली</a:t>
            </a:r>
          </a:p>
        </p:txBody>
      </p:sp>
      <p:sp>
        <p:nvSpPr>
          <p:cNvPr id="3" name="TextBox 2">
            <a:extLst>
              <a:ext uri="{FF2B5EF4-FFF2-40B4-BE49-F238E27FC236}">
                <a16:creationId xmlns:a16="http://schemas.microsoft.com/office/drawing/2014/main" id="{435A4AB4-D6B9-4583-83DA-447E17CF0800}"/>
              </a:ext>
            </a:extLst>
          </p:cNvPr>
          <p:cNvSpPr txBox="1"/>
          <p:nvPr/>
        </p:nvSpPr>
        <p:spPr>
          <a:xfrm>
            <a:off x="7696200" y="6477001"/>
            <a:ext cx="1142998"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12642"/>
            <a:ext cx="8912711" cy="4476290"/>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एउटा प्रश्नावलीले नपुगेर अर्को प्रश्नावली थप गर्नुपरेको अवस्थामा पहिलो प्रश्नावलीमा द्रष्टव्यको दाहिनेतिरको कोठामा थप प्रश्नावली  संख्या लेख्नुपर्छ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यसमा थपिएको प्रश्नावली  संख्या मात्र लेख्ने हो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एउटा थप प्रश्नावली प्रयोग भएको छ भने पहिलो प्रश्नावलीको द्रष्टव्यको कोठामा </a:t>
            </a:r>
            <a:r>
              <a:rPr lang="en-US" sz="2400" b="1" dirty="0">
                <a:solidFill>
                  <a:srgbClr val="00B0F0"/>
                </a:solidFill>
                <a:latin typeface="Times New Roman" panose="02020603050405020304" pitchFamily="18" charset="0"/>
                <a:cs typeface="Kalimati" panose="00000400000000000000" pitchFamily="2"/>
              </a:rPr>
              <a:t>1</a:t>
            </a:r>
            <a:r>
              <a:rPr lang="ne-NP" sz="2400" dirty="0">
                <a:latin typeface="Preeti" pitchFamily="2" charset="0"/>
                <a:cs typeface="Kalimati" panose="00000400000000000000" pitchFamily="2"/>
              </a:rPr>
              <a:t> लेख्नुपर्छ मूल प्रश्नावली समेत जोडेर </a:t>
            </a:r>
            <a:r>
              <a:rPr lang="en-US" sz="2400" dirty="0">
                <a:latin typeface="Times New Roman" panose="02020603050405020304" pitchFamily="18" charset="0"/>
                <a:cs typeface="Kalimati" panose="00000400000000000000" pitchFamily="2"/>
              </a:rPr>
              <a:t>2</a:t>
            </a:r>
            <a:r>
              <a:rPr lang="ne-NP" sz="2400" dirty="0">
                <a:latin typeface="Preeti" pitchFamily="2" charset="0"/>
                <a:cs typeface="Kalimati" panose="00000400000000000000" pitchFamily="2"/>
              </a:rPr>
              <a:t> लेख्नु हुँदैन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प्रश्नावली थपिएको छैन, एउटै (पहिलो) प्रश्नावली मात्र छ भने कभर पेजको द्रष्टव्यको दाहिनेतिरको कोठामा तेर्सो धर्सो “—” तान्नुपर्दछ ।</a:t>
            </a:r>
            <a:endParaRPr lang="en-US" sz="3200" b="1" i="1" dirty="0">
              <a:latin typeface="Preeti" pitchFamily="2" charset="0"/>
              <a:cs typeface="Kalimati" panose="00000400000000000000" pitchFamily="2"/>
            </a:endParaRPr>
          </a:p>
        </p:txBody>
      </p:sp>
      <p:sp>
        <p:nvSpPr>
          <p:cNvPr id="6" name="Slide Number Placeholder 3">
            <a:extLst>
              <a:ext uri="{FF2B5EF4-FFF2-40B4-BE49-F238E27FC236}">
                <a16:creationId xmlns:a16="http://schemas.microsoft.com/office/drawing/2014/main" id="{F65B2A42-AD50-463C-A3EE-EC88C8B8C0DC}"/>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23</a:t>
            </a:fld>
            <a:endParaRPr lang="en-US" sz="1600" dirty="0">
              <a:latin typeface="Fontasy Himali" panose="04020500000000000000" pitchFamily="82" charset="0"/>
            </a:endParaRPr>
          </a:p>
        </p:txBody>
      </p:sp>
      <p:sp>
        <p:nvSpPr>
          <p:cNvPr id="4" name="Text Placeholder 1">
            <a:extLst>
              <a:ext uri="{FF2B5EF4-FFF2-40B4-BE49-F238E27FC236}">
                <a16:creationId xmlns:a16="http://schemas.microsoft.com/office/drawing/2014/main" id="{C4C4608F-6580-48EF-A8D1-C5E6410605F9}"/>
              </a:ext>
            </a:extLst>
          </p:cNvPr>
          <p:cNvSpPr txBox="1">
            <a:spLocks/>
          </p:cNvSpPr>
          <p:nvPr/>
        </p:nvSpPr>
        <p:spPr>
          <a:xfrm>
            <a:off x="0" y="6858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थप प्रश्नावली</a:t>
            </a:r>
          </a:p>
        </p:txBody>
      </p:sp>
      <p:sp>
        <p:nvSpPr>
          <p:cNvPr id="5" name="TextBox 4">
            <a:extLst>
              <a:ext uri="{FF2B5EF4-FFF2-40B4-BE49-F238E27FC236}">
                <a16:creationId xmlns:a16="http://schemas.microsoft.com/office/drawing/2014/main" id="{17E9ACC9-6F41-4A44-BC99-D9ED338AAB44}"/>
              </a:ext>
            </a:extLst>
          </p:cNvPr>
          <p:cNvSpPr txBox="1"/>
          <p:nvPr/>
        </p:nvSpPr>
        <p:spPr>
          <a:xfrm>
            <a:off x="7696200" y="6477001"/>
            <a:ext cx="1142998"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384042"/>
            <a:ext cx="8839200" cy="5031186"/>
          </a:xfrm>
          <a:prstGeom prst="rect">
            <a:avLst/>
          </a:prstGeom>
          <a:ln w="38100">
            <a:solidFill>
              <a:schemeClr val="tx1"/>
            </a:solidFill>
          </a:ln>
        </p:spPr>
        <p:txBody>
          <a:bodyPr wrap="square">
            <a:spAutoFit/>
          </a:bodyPr>
          <a:lstStyle/>
          <a:p>
            <a:pPr marL="463550" lvl="1" indent="-463550" algn="just">
              <a:lnSpc>
                <a:spcPct val="150000"/>
              </a:lnSpc>
              <a:buFont typeface="Arial" panose="020B0604020202020204" pitchFamily="34" charset="0"/>
              <a:buChar char="•"/>
            </a:pPr>
            <a:r>
              <a:rPr lang="ne-NP" sz="2400" dirty="0">
                <a:latin typeface="Preeti" pitchFamily="2" charset="0"/>
                <a:cs typeface="Kalimati" panose="00000400000000000000" pitchFamily="2"/>
              </a:rPr>
              <a:t>थप प्रश्नावलीको पहिलो पृष्ठमा सबै गणना विवरण भर्नुपर्छ । </a:t>
            </a:r>
          </a:p>
          <a:p>
            <a:pPr marL="463550" lvl="1" indent="-463550" algn="just">
              <a:lnSpc>
                <a:spcPct val="150000"/>
              </a:lnSpc>
              <a:buFont typeface="Arial" panose="020B0604020202020204" pitchFamily="34" charset="0"/>
              <a:buChar char="•"/>
            </a:pPr>
            <a:r>
              <a:rPr lang="ne-NP" sz="2400" dirty="0">
                <a:latin typeface="Preeti" pitchFamily="2" charset="0"/>
                <a:cs typeface="Kalimati" panose="00000400000000000000" pitchFamily="2"/>
              </a:rPr>
              <a:t>परिचायत्मक विवरणहरु पहिलो प्रश्नावलीबाट सार्र्नुपर्छ । </a:t>
            </a:r>
          </a:p>
          <a:p>
            <a:pPr marL="463550" lvl="1" indent="-463550" algn="just">
              <a:lnSpc>
                <a:spcPct val="150000"/>
              </a:lnSpc>
              <a:buFont typeface="Arial" panose="020B0604020202020204" pitchFamily="34" charset="0"/>
              <a:buChar char="•"/>
            </a:pPr>
            <a:r>
              <a:rPr lang="ne-NP" sz="2400" dirty="0">
                <a:latin typeface="Preeti" pitchFamily="2" charset="0"/>
                <a:cs typeface="Kalimati" panose="00000400000000000000" pitchFamily="2"/>
              </a:rPr>
              <a:t>द्रष्टव्यको दाहिनेतिरको कोठासँगै ठूलो अक्षरले “थप प्रश्नावली” लेख्नुपर्छ । </a:t>
            </a:r>
          </a:p>
          <a:p>
            <a:pPr marL="463550" lvl="1" indent="-46355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एउटा भन्दा बढी प्रश्नावलीहरु थपिएको भए पहिलो थप प्रश्नावलीमा “थप प्रश्नावली १” र दोस्रो थप प्रश्नावलीमा “थप प्रश्नावली २” लेख्नुपर्छ । </a:t>
            </a:r>
          </a:p>
          <a:p>
            <a:pPr marL="463550" lvl="1" indent="-463550" algn="just">
              <a:lnSpc>
                <a:spcPct val="150000"/>
              </a:lnSpc>
              <a:buFont typeface="Arial" panose="020B0604020202020204" pitchFamily="34" charset="0"/>
              <a:buChar char="•"/>
            </a:pPr>
            <a:r>
              <a:rPr lang="ne-NP" sz="2400" dirty="0">
                <a:latin typeface="Preeti" pitchFamily="2" charset="0"/>
                <a:cs typeface="Kalimati" panose="00000400000000000000" pitchFamily="2"/>
              </a:rPr>
              <a:t>थप प्रश्नावलीको शिर भागमा भएको “फाराम क्रम सङ्ख्या” लेख्ने कोठामा तेर्सो धर्को तान्नु पर्दछ ।</a:t>
            </a:r>
            <a:endParaRPr lang="en-US" sz="2400" dirty="0">
              <a:latin typeface="Preeti" pitchFamily="2" charset="0"/>
              <a:cs typeface="Kalimati" panose="00000400000000000000" pitchFamily="2"/>
            </a:endParaRPr>
          </a:p>
        </p:txBody>
      </p:sp>
      <p:sp>
        <p:nvSpPr>
          <p:cNvPr id="6" name="Slide Number Placeholder 3">
            <a:extLst>
              <a:ext uri="{FF2B5EF4-FFF2-40B4-BE49-F238E27FC236}">
                <a16:creationId xmlns:a16="http://schemas.microsoft.com/office/drawing/2014/main" id="{30AC3404-E9DF-49D8-96D0-B58F522FA17D}"/>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24</a:t>
            </a:fld>
            <a:endParaRPr lang="en-US" sz="1600" dirty="0">
              <a:latin typeface="Fontasy Himali" panose="04020500000000000000" pitchFamily="82" charset="0"/>
            </a:endParaRPr>
          </a:p>
        </p:txBody>
      </p:sp>
      <p:sp>
        <p:nvSpPr>
          <p:cNvPr id="4" name="Text Placeholder 1">
            <a:extLst>
              <a:ext uri="{FF2B5EF4-FFF2-40B4-BE49-F238E27FC236}">
                <a16:creationId xmlns:a16="http://schemas.microsoft.com/office/drawing/2014/main" id="{27790550-EEE6-4C26-8C0F-5E40F5A764B8}"/>
              </a:ext>
            </a:extLst>
          </p:cNvPr>
          <p:cNvSpPr txBox="1">
            <a:spLocks/>
          </p:cNvSpPr>
          <p:nvPr/>
        </p:nvSpPr>
        <p:spPr>
          <a:xfrm>
            <a:off x="0" y="6858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थप प्रश्नावली</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55700"/>
            <a:ext cx="6629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654300"/>
            <a:ext cx="8572500"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a:extLst>
              <a:ext uri="{FF2B5EF4-FFF2-40B4-BE49-F238E27FC236}">
                <a16:creationId xmlns:a16="http://schemas.microsoft.com/office/drawing/2014/main" id="{6860D3E1-D183-4EAB-8C40-E1D1FC81EB68}"/>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25</a:t>
            </a:fld>
            <a:endParaRPr lang="en-US" sz="1600" dirty="0">
              <a:latin typeface="Fontasy Himali" panose="04020500000000000000" pitchFamily="82" charset="0"/>
            </a:endParaRPr>
          </a:p>
        </p:txBody>
      </p:sp>
      <p:sp>
        <p:nvSpPr>
          <p:cNvPr id="5" name="Text Placeholder 1">
            <a:extLst>
              <a:ext uri="{FF2B5EF4-FFF2-40B4-BE49-F238E27FC236}">
                <a16:creationId xmlns:a16="http://schemas.microsoft.com/office/drawing/2014/main" id="{3910305D-C64B-4A3D-9A26-02222CDD6021}"/>
              </a:ext>
            </a:extLst>
          </p:cNvPr>
          <p:cNvSpPr txBox="1">
            <a:spLocks/>
          </p:cNvSpPr>
          <p:nvPr/>
        </p:nvSpPr>
        <p:spPr>
          <a:xfrm>
            <a:off x="0" y="6858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भाग १ परिचयात्मक विवरण</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417269"/>
            <a:ext cx="8686800" cy="5357236"/>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300" dirty="0">
                <a:latin typeface="Preeti" pitchFamily="2" charset="0"/>
                <a:cs typeface="Kalimati" panose="00000400000000000000" pitchFamily="2"/>
              </a:rPr>
              <a:t>परिवारमा परिआएका दैनिक कामकाज, खर्च र व्यवहार चलाउन व्यवस्था मिलाउने मुख्य व्यक्तिलाई </a:t>
            </a:r>
            <a:r>
              <a:rPr lang="ne-NP" sz="2300" b="1" dirty="0">
                <a:latin typeface="Preeti" pitchFamily="2" charset="0"/>
                <a:cs typeface="Kalimati" panose="00000400000000000000" pitchFamily="2"/>
              </a:rPr>
              <a:t>परिवारमूली</a:t>
            </a:r>
            <a:r>
              <a:rPr lang="ne-NP" sz="2300" dirty="0">
                <a:latin typeface="Preeti" pitchFamily="2" charset="0"/>
                <a:cs typeface="Kalimati" panose="00000400000000000000" pitchFamily="2"/>
              </a:rPr>
              <a:t> मान्नुपर्छ । </a:t>
            </a:r>
          </a:p>
          <a:p>
            <a:pPr marL="342900" indent="-342900" algn="just">
              <a:lnSpc>
                <a:spcPct val="150000"/>
              </a:lnSpc>
              <a:buFont typeface="Arial" panose="020B0604020202020204" pitchFamily="34" charset="0"/>
              <a:buChar char="•"/>
            </a:pPr>
            <a:r>
              <a:rPr lang="ne-NP" sz="2300" dirty="0">
                <a:latin typeface="Preeti" pitchFamily="2" charset="0"/>
                <a:cs typeface="Kalimati" panose="00000400000000000000" pitchFamily="2"/>
              </a:rPr>
              <a:t>परिवारमूली सम्बन्धित परिवारको अक्सर वसोवास गर्ने महिला वा पुरुष सदस्यमध्ये परिवारले मूली मानिआएको व्यक्ति हो । </a:t>
            </a:r>
          </a:p>
          <a:p>
            <a:pPr marL="342900" indent="-342900" algn="just">
              <a:lnSpc>
                <a:spcPct val="150000"/>
              </a:lnSpc>
              <a:buFont typeface="Arial" panose="020B0604020202020204" pitchFamily="34" charset="0"/>
              <a:buChar char="•"/>
            </a:pPr>
            <a:r>
              <a:rPr lang="ne-NP" sz="2300" dirty="0">
                <a:latin typeface="Preeti" pitchFamily="2" charset="0"/>
                <a:cs typeface="Kalimati" panose="00000400000000000000" pitchFamily="2"/>
              </a:rPr>
              <a:t>तर कम्तीमा १० वर्ष नपुगेको सदस्य परिवारमूली हुन सक्दैन । </a:t>
            </a:r>
          </a:p>
          <a:p>
            <a:pPr marL="342900" indent="-342900" algn="just">
              <a:lnSpc>
                <a:spcPct val="150000"/>
              </a:lnSpc>
              <a:buFont typeface="Arial" panose="020B0604020202020204" pitchFamily="34" charset="0"/>
              <a:buChar char="•"/>
            </a:pPr>
            <a:r>
              <a:rPr lang="ne-NP" sz="2300" dirty="0">
                <a:latin typeface="Preeti" pitchFamily="2" charset="0"/>
                <a:cs typeface="Kalimati" panose="00000400000000000000" pitchFamily="2"/>
              </a:rPr>
              <a:t>कतिपय समाजमा परिवारका बूढापाका वा परिवारका सदस्यले आदर गर्ने व्यक्तिलाई परिवारमूली भन्ने गरेको पाइन्छ । </a:t>
            </a:r>
          </a:p>
          <a:p>
            <a:pPr marL="342900" indent="-342900" algn="just">
              <a:lnSpc>
                <a:spcPct val="150000"/>
              </a:lnSpc>
              <a:buFont typeface="Arial" panose="020B0604020202020204" pitchFamily="34" charset="0"/>
              <a:buChar char="•"/>
            </a:pPr>
            <a:r>
              <a:rPr lang="ne-NP" sz="2300" dirty="0">
                <a:latin typeface="Preeti" pitchFamily="2" charset="0"/>
                <a:cs typeface="Kalimati" panose="00000400000000000000" pitchFamily="2"/>
              </a:rPr>
              <a:t>कृषिगणनाको उद्देश्यका लागि परिवारमा परिआएको दैनिक कामकाज, खर्च र व्यवहार चलाउन व्यवस्था मिलाउने मुख्य व्यक्ति नै परिवारमूली हुने कुरा उत्तरदातालाई बुझाउनुपर्छ ।</a:t>
            </a:r>
          </a:p>
        </p:txBody>
      </p:sp>
      <p:sp>
        <p:nvSpPr>
          <p:cNvPr id="6" name="Text Placeholder 1">
            <a:extLst>
              <a:ext uri="{FF2B5EF4-FFF2-40B4-BE49-F238E27FC236}">
                <a16:creationId xmlns:a16="http://schemas.microsoft.com/office/drawing/2014/main" id="{8A7BBE30-C7CA-455C-9375-8863CFD2B516}"/>
              </a:ext>
            </a:extLst>
          </p:cNvPr>
          <p:cNvSpPr txBox="1">
            <a:spLocks/>
          </p:cNvSpPr>
          <p:nvPr/>
        </p:nvSpPr>
        <p:spPr>
          <a:xfrm>
            <a:off x="0" y="6858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परिवारमूली</a:t>
            </a:r>
          </a:p>
        </p:txBody>
      </p:sp>
      <p:sp>
        <p:nvSpPr>
          <p:cNvPr id="7" name="Slide Number Placeholder 3">
            <a:extLst>
              <a:ext uri="{FF2B5EF4-FFF2-40B4-BE49-F238E27FC236}">
                <a16:creationId xmlns:a16="http://schemas.microsoft.com/office/drawing/2014/main" id="{4D77E00C-559E-44A8-A36A-BF1982F21CE0}"/>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26</a:t>
            </a:fld>
            <a:endParaRPr lang="en-US" sz="1600" dirty="0">
              <a:latin typeface="Fontasy Himali" panose="04020500000000000000" pitchFamily="82" charset="0"/>
            </a:endParaRPr>
          </a:p>
        </p:txBody>
      </p:sp>
    </p:spTree>
    <p:extLst>
      <p:ext uri="{BB962C8B-B14F-4D97-AF65-F5344CB8AC3E}">
        <p14:creationId xmlns:p14="http://schemas.microsoft.com/office/powerpoint/2010/main" val="3359445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cxnSpLocks/>
          </p:cNvCxnSpPr>
          <p:nvPr/>
        </p:nvCxnSpPr>
        <p:spPr>
          <a:xfrm flipV="1">
            <a:off x="2579594" y="4495800"/>
            <a:ext cx="0" cy="3810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12501D58-3DC7-4A4A-848E-89758D17A7B2}"/>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27</a:t>
            </a:fld>
            <a:endParaRPr lang="en-US" sz="1600" dirty="0">
              <a:latin typeface="Fontasy Himali" panose="04020500000000000000"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88" y="4914900"/>
            <a:ext cx="4442012" cy="19431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4" y="1355208"/>
            <a:ext cx="8991596" cy="3369192"/>
          </a:xfrm>
          <a:prstGeom prst="rect">
            <a:avLst/>
          </a:prstGeom>
          <a:ln w="38100">
            <a:solidFill>
              <a:schemeClr val="tx1">
                <a:lumMod val="50000"/>
                <a:lumOff val="50000"/>
              </a:schemeClr>
            </a:solidFill>
          </a:ln>
        </p:spPr>
        <p:txBody>
          <a:bodyPr wrap="square">
            <a:spAutoFit/>
          </a:bodyPr>
          <a:lstStyle/>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गणकले कृषक परिवारमा गई उत्तरदातासँग विवरण लिँदा परिवारमूली नै मुख्य कृषक हो वा होइन सोध्नुपर्छ । </a:t>
            </a:r>
          </a:p>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यदि परिवारमूली लै मुख्य कृषक हो भने कोड १ मा गोलो घेरा लगाउनुपर्छ । </a:t>
            </a:r>
          </a:p>
          <a:p>
            <a:pPr marL="342900" indent="-342900">
              <a:lnSpc>
                <a:spcPct val="150000"/>
              </a:lnSpc>
              <a:buFont typeface="Arial" panose="020B0604020202020204" pitchFamily="34" charset="0"/>
              <a:buChar char="•"/>
            </a:pPr>
            <a:r>
              <a:rPr lang="ne-NP" sz="2400" dirty="0">
                <a:latin typeface="Preeti" pitchFamily="2" charset="0"/>
                <a:cs typeface="Kalimati" panose="00000400000000000000" pitchFamily="2"/>
              </a:rPr>
              <a:t>मुख्य कृषकबाहेक परिवारको अन्य सदस्य परिवारमूली भए कोड २ मा गोलो घेरा लगाई सो व्यक्तिको नामसमेत लेख्नुपर्छ ।</a:t>
            </a:r>
            <a:endParaRPr lang="en-US" sz="2400" dirty="0">
              <a:latin typeface="Preeti" pitchFamily="2" charset="0"/>
              <a:cs typeface="Kalimati" panose="00000400000000000000" pitchFamily="2"/>
            </a:endParaRPr>
          </a:p>
        </p:txBody>
      </p:sp>
      <p:sp>
        <p:nvSpPr>
          <p:cNvPr id="8" name="Text Placeholder 1">
            <a:extLst>
              <a:ext uri="{FF2B5EF4-FFF2-40B4-BE49-F238E27FC236}">
                <a16:creationId xmlns:a16="http://schemas.microsoft.com/office/drawing/2014/main" id="{A2FFFCE2-6D42-4605-9F3A-E569C73B71D5}"/>
              </a:ext>
            </a:extLst>
          </p:cNvPr>
          <p:cNvSpPr txBox="1">
            <a:spLocks/>
          </p:cNvSpPr>
          <p:nvPr/>
        </p:nvSpPr>
        <p:spPr>
          <a:xfrm>
            <a:off x="0" y="6096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१.१ परिवारमूली को हुनुहुन्छ?</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cxnSpLocks/>
          </p:cNvCxnSpPr>
          <p:nvPr/>
        </p:nvCxnSpPr>
        <p:spPr>
          <a:xfrm flipV="1">
            <a:off x="3124200" y="4876800"/>
            <a:ext cx="0" cy="9906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DAF623E4-936C-497D-9F94-D7D58EF50A68}"/>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28</a:t>
            </a:fld>
            <a:endParaRPr lang="en-US" sz="1600" dirty="0">
              <a:latin typeface="Fontasy Himali" panose="04020500000000000000" pitchFamily="8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5562600"/>
            <a:ext cx="3695700" cy="1219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 y="1409849"/>
            <a:ext cx="9143999" cy="3924151"/>
          </a:xfrm>
          <a:prstGeom prst="rect">
            <a:avLst/>
          </a:prstGeom>
          <a:ln w="38100">
            <a:solidFill>
              <a:schemeClr val="tx1"/>
            </a:solidFill>
          </a:ln>
        </p:spPr>
        <p:txBody>
          <a:bodyPr wrap="square">
            <a:spAutoFit/>
          </a:bodyP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मुख्य कृषकको जातजाति उल्लेख गरी उक्त जातजातिको कोड तीन अङ्कमा लेख्नुपर्छ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जातजातिको कोड गणना पुस्तिकाको अनुसूची ४ (पृष्ठ ११७) मा दिइएको 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अनुसूचीमा कोड दिइएका जातजातिबाहेक अन्य कुनै जातजाति उत्तरदाताले बताएमा सो जातजातिको नाम लेखेर कोड लेख्ने ठाउँ खाली नै छोड्नुपर्छ ।</a:t>
            </a:r>
          </a:p>
        </p:txBody>
      </p:sp>
      <p:sp>
        <p:nvSpPr>
          <p:cNvPr id="7" name="Text Placeholder 1">
            <a:extLst>
              <a:ext uri="{FF2B5EF4-FFF2-40B4-BE49-F238E27FC236}">
                <a16:creationId xmlns:a16="http://schemas.microsoft.com/office/drawing/2014/main" id="{93309BA9-8B14-4AF0-81CD-28D5856EBEC8}"/>
              </a:ext>
            </a:extLst>
          </p:cNvPr>
          <p:cNvSpPr txBox="1">
            <a:spLocks/>
          </p:cNvSpPr>
          <p:nvPr/>
        </p:nvSpPr>
        <p:spPr>
          <a:xfrm>
            <a:off x="0" y="6096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१.२ मुख्य कृषकको जात/जाति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cxnSpLocks/>
          </p:cNvCxnSpPr>
          <p:nvPr/>
        </p:nvCxnSpPr>
        <p:spPr>
          <a:xfrm flipV="1">
            <a:off x="2512359" y="4114800"/>
            <a:ext cx="0" cy="353971"/>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4204830D-83C9-48F4-B9B9-D32DC23A281B}"/>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29</a:t>
            </a:fld>
            <a:endParaRPr lang="en-US" sz="1600" dirty="0">
              <a:latin typeface="Fontasy Himali" panose="04020500000000000000" pitchFamily="8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59" y="4495800"/>
            <a:ext cx="5029200" cy="227880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8259" y="1328678"/>
            <a:ext cx="8803341" cy="2862322"/>
          </a:xfrm>
          <a:prstGeom prst="rect">
            <a:avLst/>
          </a:prstGeom>
          <a:ln w="38100">
            <a:solidFill>
              <a:schemeClr val="tx1">
                <a:lumMod val="50000"/>
                <a:lumOff val="50000"/>
              </a:schemeClr>
            </a:solidFill>
          </a:ln>
        </p:spPr>
        <p:txBody>
          <a:bodyPr wrap="square">
            <a:spAutoFit/>
          </a:bodyP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उत्तरदाता (अन्तर्वार्ता दिन लागेको व्यक्ति) मुख्य कृषक हो भने हो को कोड १ मा गोलो घेरा लगाउनुपर्छ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निजलाई प्रश्न १.४ सोध्नु पर्दैन, प्रश्न १.५ देखि सोध्नुपर्छ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उत्तरदाता मुख्य कृषक नभएर परिवारको अन्य कुनै सदस्य भएमा कोड २ मा गोलो घेरा लगाई प्रश्न १.४ देखि सोध्नुपर्छ ।</a:t>
            </a:r>
          </a:p>
        </p:txBody>
      </p:sp>
      <p:sp>
        <p:nvSpPr>
          <p:cNvPr id="7" name="Text Placeholder 1">
            <a:extLst>
              <a:ext uri="{FF2B5EF4-FFF2-40B4-BE49-F238E27FC236}">
                <a16:creationId xmlns:a16="http://schemas.microsoft.com/office/drawing/2014/main" id="{7BF146DF-0FB0-4273-987A-9B3338D90C9D}"/>
              </a:ext>
            </a:extLst>
          </p:cNvPr>
          <p:cNvSpPr txBox="1">
            <a:spLocks/>
          </p:cNvSpPr>
          <p:nvPr/>
        </p:nvSpPr>
        <p:spPr>
          <a:xfrm>
            <a:off x="0" y="6096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१.३ तपार्इँ आफैं मुख्य कृषक हुनुहुन्छ?</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0532" y="2209800"/>
            <a:ext cx="8763000" cy="3970318"/>
          </a:xfrm>
          <a:prstGeom prst="rect">
            <a:avLst/>
          </a:prstGeom>
        </p:spPr>
        <p:txBody>
          <a:bodyPr wrap="square">
            <a:spAutoFit/>
          </a:bodyPr>
          <a:lstStyle/>
          <a:p>
            <a:pPr algn="just">
              <a:lnSpc>
                <a:spcPct val="150000"/>
              </a:lnSpc>
            </a:pPr>
            <a:r>
              <a:rPr lang="ne-NP" sz="2400" b="1" dirty="0">
                <a:latin typeface="Preeti" pitchFamily="2" charset="0"/>
                <a:cs typeface="Kalimati" panose="00000400000000000000" pitchFamily="2"/>
              </a:rPr>
              <a:t>उद्देश्य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छानिएका प्रत्येक कृषि–चलन (कृषक परिवार) बाट कृषिसम्बन्धी विवरण लिने यसको मुख्य उद्देश्य हो । </a:t>
            </a:r>
          </a:p>
          <a:p>
            <a:pPr algn="just">
              <a:lnSpc>
                <a:spcPct val="150000"/>
              </a:lnSpc>
            </a:pPr>
            <a:r>
              <a:rPr lang="ne-NP" sz="2400" b="1" dirty="0">
                <a:latin typeface="Preeti" pitchFamily="2" charset="0"/>
                <a:cs typeface="Kalimati" panose="00000400000000000000" pitchFamily="2"/>
              </a:rPr>
              <a:t>उत्तरदाता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गणकले मुख्य कृषकसँग अन्तर्वार्ता लिएर यो प्रश्नावली भर्नुपर्दछ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मुख्य कृषक भेट नहुने निश्चित भएमा मात्र सबै विवरण राम्रोसँग दिन सक्ने परिवारको अर्को सदस्यसँग अन्तर्वार्ता लिनुपर्दछ । </a:t>
            </a:r>
          </a:p>
        </p:txBody>
      </p:sp>
      <p:sp>
        <p:nvSpPr>
          <p:cNvPr id="7" name="Slide Number Placeholder 3">
            <a:extLst>
              <a:ext uri="{FF2B5EF4-FFF2-40B4-BE49-F238E27FC236}">
                <a16:creationId xmlns:a16="http://schemas.microsoft.com/office/drawing/2014/main" id="{3F2DFAB2-6DBF-40C2-BDE7-E36D4F01C2C3}"/>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3</a:t>
            </a:fld>
            <a:endParaRPr lang="en-US" sz="1600" dirty="0">
              <a:latin typeface="Fontasy Himali" panose="04020500000000000000" pitchFamily="82" charset="0"/>
            </a:endParaRPr>
          </a:p>
        </p:txBody>
      </p:sp>
      <p:sp>
        <p:nvSpPr>
          <p:cNvPr id="5" name="Text Placeholder 1">
            <a:extLst>
              <a:ext uri="{FF2B5EF4-FFF2-40B4-BE49-F238E27FC236}">
                <a16:creationId xmlns:a16="http://schemas.microsoft.com/office/drawing/2014/main" id="{6213ADDF-910E-447B-9135-19E51FA38EA6}"/>
              </a:ext>
            </a:extLst>
          </p:cNvPr>
          <p:cNvSpPr txBox="1">
            <a:spLocks/>
          </p:cNvSpPr>
          <p:nvPr/>
        </p:nvSpPr>
        <p:spPr>
          <a:xfrm>
            <a:off x="0" y="7620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b="1" dirty="0">
                <a:solidFill>
                  <a:srgbClr val="002060"/>
                </a:solidFill>
                <a:latin typeface="Ganesh" pitchFamily="2" charset="0"/>
                <a:cs typeface="Kalimati" panose="00000400000000000000" pitchFamily="2"/>
              </a:rPr>
              <a:t>कृषक परिवार प्रश्नावली (लगत २)</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orizontal Scroll 9"/>
          <p:cNvSpPr/>
          <p:nvPr/>
        </p:nvSpPr>
        <p:spPr>
          <a:xfrm>
            <a:off x="0" y="533400"/>
            <a:ext cx="9296400" cy="6781800"/>
          </a:xfrm>
          <a:prstGeom prst="horizontalScroll">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गणनामा सोधिएका प्रश्नको जवाफ दिने व्यक्तिलाई उत्तरदाता भनिन्छ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विवरण सङ्कलन गर्दा मुख्य कृषकसँग सोधी सङ्कलन गर्नुपर्दछ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कुनै कारणले मुख्य कृषक भेट नहुने नै भएमा सबै विवरण राम्रोसँग दिन सक्ने अर्थात् सोधेको सबै प्रश्नको सही उत्तर दिन सक्ने परिवारको अर्को सदस्यसँग सोधेर भएपनि प्रश्नावली भर्न सकिनेछ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यस्तो व्यक्तिलाई कृषि चलनको सबै कुराको राम्रो ज्ञान भएको हुनु पर्दछ ।</a:t>
            </a:r>
            <a:endParaRPr lang="en-US" sz="2400" dirty="0">
              <a:solidFill>
                <a:schemeClr val="tx1"/>
              </a:solidFill>
              <a:latin typeface="Preeti" pitchFamily="2" charset="0"/>
              <a:cs typeface="Kalimati" panose="00000400000000000000" pitchFamily="2"/>
            </a:endParaRPr>
          </a:p>
        </p:txBody>
      </p:sp>
      <p:sp>
        <p:nvSpPr>
          <p:cNvPr id="6" name="Slide Number Placeholder 3">
            <a:extLst>
              <a:ext uri="{FF2B5EF4-FFF2-40B4-BE49-F238E27FC236}">
                <a16:creationId xmlns:a16="http://schemas.microsoft.com/office/drawing/2014/main" id="{03001598-1EFF-4EC6-88D3-4F714A36FE81}"/>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30</a:t>
            </a:fld>
            <a:endParaRPr lang="en-US" sz="1600" dirty="0">
              <a:latin typeface="Fontasy Himali" panose="04020500000000000000" pitchFamily="82" charset="0"/>
            </a:endParaRPr>
          </a:p>
        </p:txBody>
      </p:sp>
      <p:sp>
        <p:nvSpPr>
          <p:cNvPr id="4" name="Text Placeholder 1">
            <a:extLst>
              <a:ext uri="{FF2B5EF4-FFF2-40B4-BE49-F238E27FC236}">
                <a16:creationId xmlns:a16="http://schemas.microsoft.com/office/drawing/2014/main" id="{17B94A2D-9351-411B-961F-FE8A5B28849A}"/>
              </a:ext>
            </a:extLst>
          </p:cNvPr>
          <p:cNvSpPr txBox="1">
            <a:spLocks/>
          </p:cNvSpPr>
          <p:nvPr/>
        </p:nvSpPr>
        <p:spPr>
          <a:xfrm>
            <a:off x="0" y="6096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उत्तरदाता</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06967"/>
            <a:ext cx="6197600" cy="261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cxnSpLocks/>
          </p:cNvCxnSpPr>
          <p:nvPr/>
        </p:nvCxnSpPr>
        <p:spPr>
          <a:xfrm>
            <a:off x="7124700" y="1981200"/>
            <a:ext cx="0" cy="2275799"/>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1295FBAD-D524-494A-ACC8-4F05280E5160}"/>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31</a:t>
            </a:fld>
            <a:endParaRPr lang="en-US" sz="1600" dirty="0">
              <a:latin typeface="Fontasy Himali" panose="04020500000000000000" pitchFamily="82" charset="0"/>
            </a:endParaRPr>
          </a:p>
        </p:txBody>
      </p:sp>
      <p:sp>
        <p:nvSpPr>
          <p:cNvPr id="2" name="Rectangle 1"/>
          <p:cNvSpPr/>
          <p:nvPr/>
        </p:nvSpPr>
        <p:spPr>
          <a:xfrm>
            <a:off x="4800602" y="4256999"/>
            <a:ext cx="4267198" cy="1153201"/>
          </a:xfrm>
          <a:prstGeom prst="rect">
            <a:avLst/>
          </a:prstGeom>
          <a:ln w="38100">
            <a:solidFill>
              <a:schemeClr val="tx1">
                <a:lumMod val="50000"/>
                <a:lumOff val="50000"/>
              </a:schemeClr>
            </a:solidFill>
          </a:ln>
        </p:spPr>
        <p:txBody>
          <a:bodyPr wrap="square">
            <a:spAutoFit/>
          </a:bodyPr>
          <a:lstStyle/>
          <a:p>
            <a:pPr>
              <a:lnSpc>
                <a:spcPct val="150000"/>
              </a:lnSpc>
            </a:pPr>
            <a:r>
              <a:rPr lang="ne-NP" sz="2400" dirty="0">
                <a:latin typeface="Preeti" pitchFamily="2" charset="0"/>
                <a:cs typeface="Kalimati" panose="00000400000000000000" pitchFamily="2"/>
              </a:rPr>
              <a:t>दिएको खाली ठाउँमा उत्तरदाताको नाम, थर लेख्नुपर्छ । </a:t>
            </a:r>
            <a:endParaRPr lang="en-US" sz="2400" dirty="0">
              <a:latin typeface="Preeti" pitchFamily="2" charset="0"/>
              <a:cs typeface="Kalimati" panose="00000400000000000000" pitchFamily="2"/>
            </a:endParaRPr>
          </a:p>
        </p:txBody>
      </p:sp>
      <p:sp>
        <p:nvSpPr>
          <p:cNvPr id="11" name="Rectangle 10">
            <a:extLst>
              <a:ext uri="{FF2B5EF4-FFF2-40B4-BE49-F238E27FC236}">
                <a16:creationId xmlns:a16="http://schemas.microsoft.com/office/drawing/2014/main" id="{86F060BD-B41C-43C2-A273-390EA72ED7A8}"/>
              </a:ext>
            </a:extLst>
          </p:cNvPr>
          <p:cNvSpPr/>
          <p:nvPr/>
        </p:nvSpPr>
        <p:spPr>
          <a:xfrm>
            <a:off x="76200" y="5704799"/>
            <a:ext cx="9067800" cy="1153201"/>
          </a:xfrm>
          <a:prstGeom prst="rect">
            <a:avLst/>
          </a:prstGeom>
          <a:ln w="38100">
            <a:solidFill>
              <a:schemeClr val="tx1">
                <a:lumMod val="50000"/>
                <a:lumOff val="50000"/>
              </a:schemeClr>
            </a:solidFill>
          </a:ln>
        </p:spPr>
        <p:txBody>
          <a:bodyPr wrap="square">
            <a:spAutoFit/>
          </a:bodyPr>
          <a:lstStyle/>
          <a:p>
            <a:pPr>
              <a:lnSpc>
                <a:spcPct val="150000"/>
              </a:lnSpc>
            </a:pPr>
            <a:r>
              <a:rPr lang="ne-NP" sz="2400" dirty="0">
                <a:cs typeface="Kalimati" panose="00000400000000000000" pitchFamily="2"/>
              </a:rPr>
              <a:t>यहाँ जवाफ दिने व्यक्तिलाई आवश्यक परेको बेला सम्पर्क गर्न सकिने मोबाइल वा टेलिफोन नम्बर उल्लेख गर्नुपर्छ ।</a:t>
            </a:r>
            <a:endParaRPr lang="en-US" sz="2400" dirty="0">
              <a:latin typeface="Preeti" pitchFamily="2" charset="0"/>
              <a:cs typeface="Kalimati" panose="00000400000000000000" pitchFamily="2"/>
            </a:endParaRPr>
          </a:p>
        </p:txBody>
      </p:sp>
      <p:cxnSp>
        <p:nvCxnSpPr>
          <p:cNvPr id="12" name="Straight Arrow Connector 11">
            <a:extLst>
              <a:ext uri="{FF2B5EF4-FFF2-40B4-BE49-F238E27FC236}">
                <a16:creationId xmlns:a16="http://schemas.microsoft.com/office/drawing/2014/main" id="{1ADBC6C0-1CC9-4F21-8F7C-40A557B982E9}"/>
              </a:ext>
            </a:extLst>
          </p:cNvPr>
          <p:cNvCxnSpPr>
            <a:cxnSpLocks/>
          </p:cNvCxnSpPr>
          <p:nvPr/>
        </p:nvCxnSpPr>
        <p:spPr>
          <a:xfrm>
            <a:off x="3429000" y="3810000"/>
            <a:ext cx="0" cy="1894799"/>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 Placeholder 1">
            <a:extLst>
              <a:ext uri="{FF2B5EF4-FFF2-40B4-BE49-F238E27FC236}">
                <a16:creationId xmlns:a16="http://schemas.microsoft.com/office/drawing/2014/main" id="{0526E3A2-B599-4301-A3C8-4B9BE2BAAD25}"/>
              </a:ext>
            </a:extLst>
          </p:cNvPr>
          <p:cNvSpPr txBox="1">
            <a:spLocks/>
          </p:cNvSpPr>
          <p:nvPr/>
        </p:nvSpPr>
        <p:spPr>
          <a:xfrm>
            <a:off x="0" y="6096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जवाफ दिने व्यक्तिको नाम र सम्पर्क नम्बर</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81000" y="2209800"/>
            <a:ext cx="8458200" cy="2349874"/>
          </a:xfrm>
          <a:prstGeom prst="rect">
            <a:avLst/>
          </a:prstGeom>
          <a:noFill/>
          <a:ln w="3175">
            <a:noFill/>
            <a:miter lim="800000"/>
            <a:headEnd/>
            <a:tailEnd/>
          </a:ln>
          <a:effectLst/>
        </p:spPr>
        <p:txBody>
          <a:bodyPr wrap="square" lIns="182880" tIns="320040" rIns="182880" bIns="320040">
            <a:spAutoFit/>
          </a:bodyPr>
          <a:lstStyle/>
          <a:p>
            <a:pPr algn="ctr">
              <a:lnSpc>
                <a:spcPct val="150000"/>
              </a:lnSpc>
              <a:spcBef>
                <a:spcPct val="10000"/>
              </a:spcBef>
              <a:spcAft>
                <a:spcPct val="10000"/>
              </a:spcAft>
            </a:pPr>
            <a:r>
              <a:rPr lang="ne-NP" sz="3600" b="1" dirty="0">
                <a:effectLst>
                  <a:outerShdw blurRad="38100" dist="38100" dir="2700000" algn="tl">
                    <a:srgbClr val="000000"/>
                  </a:outerShdw>
                </a:effectLst>
                <a:latin typeface="Preeti" pitchFamily="2" charset="0"/>
                <a:cs typeface="Kalimati" panose="00000400000000000000" pitchFamily="2"/>
              </a:rPr>
              <a:t>लगत २ कृषक परिवार प्रश्नावली</a:t>
            </a:r>
          </a:p>
          <a:p>
            <a:pPr algn="ctr">
              <a:lnSpc>
                <a:spcPct val="150000"/>
              </a:lnSpc>
              <a:spcBef>
                <a:spcPct val="10000"/>
              </a:spcBef>
              <a:spcAft>
                <a:spcPct val="10000"/>
              </a:spcAft>
            </a:pPr>
            <a:r>
              <a:rPr lang="ne-NP" sz="3600" b="1" dirty="0">
                <a:effectLst>
                  <a:outerShdw blurRad="38100" dist="38100" dir="2700000" algn="tl">
                    <a:srgbClr val="000000"/>
                  </a:outerShdw>
                </a:effectLst>
                <a:latin typeface="Preeti" pitchFamily="2" charset="0"/>
                <a:cs typeface="Kalimati" panose="00000400000000000000" pitchFamily="2"/>
              </a:rPr>
              <a:t>भाग २ सामान्य विवरण</a:t>
            </a:r>
          </a:p>
        </p:txBody>
      </p:sp>
      <p:sp>
        <p:nvSpPr>
          <p:cNvPr id="7" name="Slide Number Placeholder 3">
            <a:extLst>
              <a:ext uri="{FF2B5EF4-FFF2-40B4-BE49-F238E27FC236}">
                <a16:creationId xmlns:a16="http://schemas.microsoft.com/office/drawing/2014/main" id="{09C91406-2049-47EC-92B1-9F8582D4B2D9}"/>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32</a:t>
            </a:fld>
            <a:endParaRPr lang="en-US" sz="1600" dirty="0">
              <a:latin typeface="Fontasy Himali" panose="04020500000000000000" pitchFamily="82" charset="0"/>
            </a:endParaRPr>
          </a:p>
        </p:txBody>
      </p:sp>
    </p:spTree>
    <p:extLst>
      <p:ext uri="{BB962C8B-B14F-4D97-AF65-F5344CB8AC3E}">
        <p14:creationId xmlns:p14="http://schemas.microsoft.com/office/powerpoint/2010/main" val="3397363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00600" y="1295400"/>
            <a:ext cx="4229719" cy="5585183"/>
          </a:xfrm>
          <a:prstGeom prst="rect">
            <a:avLst/>
          </a:prstGeom>
          <a:solidFill>
            <a:schemeClr val="bg1"/>
          </a:solidFill>
          <a:ln w="381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 प्रश्नमा कृषक परिवार र कृषि–चलनको सम्बन्ध बारे सोधिएको छ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परिवारले एउटा मात्र कृषि चलन सञ्चालन गरेको, अथवा एक भन्दा बढी कृषि चलन सञ्चालन गरेको, अथवा अर्को परिवासँग मिलेर साझा रुपमा कृषि चलन सञ्चालन गरेको हुनसक्छ । </a:t>
            </a:r>
            <a:endParaRPr lang="en-US" sz="2400" dirty="0">
              <a:solidFill>
                <a:srgbClr val="FFFF00"/>
              </a:solidFill>
              <a:latin typeface="Preeti" pitchFamily="2" charset="0"/>
              <a:cs typeface="Kalimati" panose="00000400000000000000" pitchFamily="2"/>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7" y="2761208"/>
            <a:ext cx="4229720" cy="2572792"/>
          </a:xfrm>
          <a:prstGeom prst="rect">
            <a:avLst/>
          </a:prstGeom>
          <a:solidFill>
            <a:schemeClr val="tx1">
              <a:lumMod val="50000"/>
              <a:lumOff val="50000"/>
            </a:schemeClr>
          </a:solidFill>
          <a:ln w="38100">
            <a:solidFill>
              <a:schemeClr val="tx1">
                <a:lumMod val="50000"/>
                <a:lumOff val="50000"/>
              </a:schemeClr>
            </a:solidFill>
          </a:ln>
          <a:effectLst/>
        </p:spPr>
      </p:pic>
      <p:cxnSp>
        <p:nvCxnSpPr>
          <p:cNvPr id="12" name="Straight Arrow Connector 11"/>
          <p:cNvCxnSpPr>
            <a:cxnSpLocks/>
          </p:cNvCxnSpPr>
          <p:nvPr/>
        </p:nvCxnSpPr>
        <p:spPr>
          <a:xfrm flipV="1">
            <a:off x="4311097" y="2590800"/>
            <a:ext cx="521808" cy="170408"/>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76316692-7849-4B02-9AC4-A6FBEFAD3DD4}"/>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33</a:t>
            </a:fld>
            <a:endParaRPr lang="en-US" sz="1600" dirty="0">
              <a:latin typeface="Fontasy Himali" panose="04020500000000000000" pitchFamily="82" charset="0"/>
            </a:endParaRPr>
          </a:p>
        </p:txBody>
      </p:sp>
      <p:sp>
        <p:nvSpPr>
          <p:cNvPr id="10" name="Text Placeholder 1">
            <a:extLst>
              <a:ext uri="{FF2B5EF4-FFF2-40B4-BE49-F238E27FC236}">
                <a16:creationId xmlns:a16="http://schemas.microsoft.com/office/drawing/2014/main" id="{76B8B66A-0461-48C9-BDFD-6F5772B87368}"/>
              </a:ext>
            </a:extLst>
          </p:cNvPr>
          <p:cNvSpPr txBox="1">
            <a:spLocks/>
          </p:cNvSpPr>
          <p:nvPr/>
        </p:nvSpPr>
        <p:spPr>
          <a:xfrm>
            <a:off x="0" y="6096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जवाफ दिने व्यक्तिको नाम र सम्पर्क नम्बर</a:t>
            </a:r>
          </a:p>
        </p:txBody>
      </p:sp>
    </p:spTree>
    <p:extLst>
      <p:ext uri="{BB962C8B-B14F-4D97-AF65-F5344CB8AC3E}">
        <p14:creationId xmlns:p14="http://schemas.microsoft.com/office/powerpoint/2010/main" val="1602675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0D55E35A-DC3F-4E15-A39C-1E0EE67F3BDC}"/>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34</a:t>
            </a:fld>
            <a:endParaRPr lang="en-US" sz="1600" dirty="0">
              <a:latin typeface="Fontasy Himali" panose="04020500000000000000" pitchFamily="82" charset="0"/>
            </a:endParaRPr>
          </a:p>
        </p:txBody>
      </p:sp>
      <p:sp>
        <p:nvSpPr>
          <p:cNvPr id="4" name="Text Placeholder 1">
            <a:extLst>
              <a:ext uri="{FF2B5EF4-FFF2-40B4-BE49-F238E27FC236}">
                <a16:creationId xmlns:a16="http://schemas.microsoft.com/office/drawing/2014/main" id="{46C6C700-8150-48F9-9F47-34C5BD1D71A7}"/>
              </a:ext>
            </a:extLst>
          </p:cNvPr>
          <p:cNvSpPr txBox="1">
            <a:spLocks/>
          </p:cNvSpPr>
          <p:nvPr/>
        </p:nvSpPr>
        <p:spPr>
          <a:xfrm>
            <a:off x="0" y="6096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एक-चलन र बहु-चलन परिवार</a:t>
            </a:r>
          </a:p>
        </p:txBody>
      </p:sp>
      <p:sp>
        <p:nvSpPr>
          <p:cNvPr id="7" name="TextBox 6">
            <a:extLst>
              <a:ext uri="{FF2B5EF4-FFF2-40B4-BE49-F238E27FC236}">
                <a16:creationId xmlns:a16="http://schemas.microsoft.com/office/drawing/2014/main" id="{EDC781F1-6482-4D5E-A2F5-EA3054B450FA}"/>
              </a:ext>
            </a:extLst>
          </p:cNvPr>
          <p:cNvSpPr txBox="1"/>
          <p:nvPr/>
        </p:nvSpPr>
        <p:spPr>
          <a:xfrm>
            <a:off x="0" y="1066800"/>
            <a:ext cx="9144000" cy="5868081"/>
          </a:xfrm>
          <a:prstGeom prst="rect">
            <a:avLst/>
          </a:prstGeom>
          <a:noFill/>
        </p:spPr>
        <p:txBody>
          <a:bodyPr wrap="square">
            <a:spAutoFit/>
          </a:bodyPr>
          <a:lstStyle/>
          <a:p>
            <a:pPr algn="just">
              <a:lnSpc>
                <a:spcPct val="150000"/>
              </a:lnSpc>
            </a:pPr>
            <a:r>
              <a:rPr lang="ne-NP" sz="2100" b="1" dirty="0">
                <a:solidFill>
                  <a:srgbClr val="002060"/>
                </a:solidFill>
                <a:latin typeface="Ganesh" pitchFamily="2" charset="0"/>
                <a:cs typeface="Kalimati" panose="00000400000000000000" pitchFamily="2"/>
              </a:rPr>
              <a:t>एक-चलन परिवार</a:t>
            </a:r>
            <a:endParaRPr lang="ne-NP" sz="2100" b="1" dirty="0">
              <a:solidFill>
                <a:schemeClr val="tx1"/>
              </a:solidFill>
              <a:latin typeface="Preeti" pitchFamily="2" charset="0"/>
              <a:cs typeface="Kalimati" panose="00000400000000000000" pitchFamily="2"/>
            </a:endParaRPr>
          </a:p>
          <a:p>
            <a:pPr marL="225425" indent="-225425" algn="just">
              <a:lnSpc>
                <a:spcPct val="150000"/>
              </a:lnSpc>
              <a:buFont typeface="Arial" panose="020B0604020202020204" pitchFamily="34" charset="0"/>
              <a:buChar char="•"/>
            </a:pPr>
            <a:r>
              <a:rPr lang="ne-NP" sz="2100" dirty="0">
                <a:solidFill>
                  <a:schemeClr val="tx1"/>
                </a:solidFill>
                <a:latin typeface="Preeti" pitchFamily="2" charset="0"/>
                <a:cs typeface="Kalimati" panose="00000400000000000000" pitchFamily="2"/>
              </a:rPr>
              <a:t>एक परिवारले एउटा मात्र कृषि चलन सञ्चालन गरेको भए एक–चलन परिवार मानिन्छ।</a:t>
            </a:r>
          </a:p>
          <a:p>
            <a:pPr marL="225425" indent="-225425" algn="just">
              <a:lnSpc>
                <a:spcPct val="150000"/>
              </a:lnSpc>
              <a:buFont typeface="Arial" panose="020B0604020202020204" pitchFamily="34" charset="0"/>
              <a:buChar char="•"/>
            </a:pPr>
            <a:r>
              <a:rPr lang="ne-NP" sz="2100" dirty="0">
                <a:solidFill>
                  <a:schemeClr val="tx1"/>
                </a:solidFill>
                <a:latin typeface="Preeti" pitchFamily="2" charset="0"/>
                <a:cs typeface="Kalimati" panose="00000400000000000000" pitchFamily="2"/>
              </a:rPr>
              <a:t>अधिकांश अवस्थामा एक परिवारको सञ्चालनमा एउटा मात्र कृषि चलन रहेको पाइन्छ।</a:t>
            </a:r>
          </a:p>
          <a:p>
            <a:pPr algn="just">
              <a:lnSpc>
                <a:spcPct val="150000"/>
              </a:lnSpc>
            </a:pPr>
            <a:r>
              <a:rPr lang="ne-NP" sz="2100" b="1" dirty="0">
                <a:solidFill>
                  <a:srgbClr val="002060"/>
                </a:solidFill>
                <a:latin typeface="Ganesh" pitchFamily="2" charset="0"/>
                <a:cs typeface="Kalimati" panose="00000400000000000000" pitchFamily="2"/>
              </a:rPr>
              <a:t>बहु-चलन परिवार</a:t>
            </a:r>
            <a:endParaRPr lang="ne-NP" sz="2100" b="1" dirty="0">
              <a:solidFill>
                <a:schemeClr val="tx1"/>
              </a:solidFill>
              <a:latin typeface="Preeti" pitchFamily="2" charset="0"/>
              <a:cs typeface="Kalimati" panose="00000400000000000000" pitchFamily="2"/>
            </a:endParaRPr>
          </a:p>
          <a:p>
            <a:pPr marL="225425" indent="-225425" algn="just">
              <a:lnSpc>
                <a:spcPct val="150000"/>
              </a:lnSpc>
              <a:buFont typeface="Arial" panose="020B0604020202020204" pitchFamily="34" charset="0"/>
              <a:buChar char="•"/>
            </a:pPr>
            <a:r>
              <a:rPr lang="ne-NP" sz="2100" dirty="0">
                <a:solidFill>
                  <a:schemeClr val="tx1"/>
                </a:solidFill>
                <a:latin typeface="Preeti" pitchFamily="2" charset="0"/>
                <a:cs typeface="Kalimati" panose="00000400000000000000" pitchFamily="2"/>
              </a:rPr>
              <a:t>एक परिवारले छुट्टाछुट्टै रुपमा एक भन्दा बढी कृषि–चलन सञ्चालन गरेको भए बहु–चलन परिवार मानिन्छ । </a:t>
            </a:r>
          </a:p>
          <a:p>
            <a:pPr marL="225425" indent="-225425" algn="just">
              <a:lnSpc>
                <a:spcPct val="150000"/>
              </a:lnSpc>
              <a:buFont typeface="Arial" panose="020B0604020202020204" pitchFamily="34" charset="0"/>
              <a:buChar char="•"/>
            </a:pPr>
            <a:r>
              <a:rPr lang="ne-NP" sz="2100" dirty="0">
                <a:solidFill>
                  <a:schemeClr val="tx1"/>
                </a:solidFill>
                <a:latin typeface="Preeti" pitchFamily="2" charset="0"/>
                <a:cs typeface="Kalimati" panose="00000400000000000000" pitchFamily="2"/>
              </a:rPr>
              <a:t>कृषक परिवारका सदस्यले छुट्टाछुट्टै व्यवस्थापन तथा हिसाब किताब राखेर एक भन्दा बढी कृषि–कार्य गरेका हुन  सक्छन् । </a:t>
            </a:r>
          </a:p>
          <a:p>
            <a:pPr marL="225425" indent="-225425" algn="just">
              <a:lnSpc>
                <a:spcPct val="150000"/>
              </a:lnSpc>
              <a:buFont typeface="Arial" panose="020B0604020202020204" pitchFamily="34" charset="0"/>
              <a:buChar char="•"/>
            </a:pPr>
            <a:r>
              <a:rPr lang="ne-NP" sz="2100" dirty="0">
                <a:solidFill>
                  <a:schemeClr val="tx1"/>
                </a:solidFill>
                <a:latin typeface="Preeti" pitchFamily="2" charset="0"/>
                <a:cs typeface="Kalimati" panose="00000400000000000000" pitchFamily="2"/>
              </a:rPr>
              <a:t>यस्तो कृषि–कार्य परिवारले चलन गरेको जग्गाको कुनै भागमा खेतीपाती गरेर वा पशुपक्षी पालेर गरिएको हुन सक्छ ।</a:t>
            </a:r>
            <a:endParaRPr lang="en-US" sz="2100" dirty="0">
              <a:solidFill>
                <a:schemeClr val="tx1"/>
              </a:solidFill>
              <a:latin typeface="Preeti" pitchFamily="2" charset="0"/>
              <a:cs typeface="Kalimati" panose="00000400000000000000" pitchFamily="2"/>
            </a:endParaRPr>
          </a:p>
        </p:txBody>
      </p:sp>
      <p:sp>
        <p:nvSpPr>
          <p:cNvPr id="3" name="TextBox 2">
            <a:extLst>
              <a:ext uri="{FF2B5EF4-FFF2-40B4-BE49-F238E27FC236}">
                <a16:creationId xmlns:a16="http://schemas.microsoft.com/office/drawing/2014/main" id="{7022BDA9-D4F7-4985-8286-05F2C82AE9CB}"/>
              </a:ext>
            </a:extLst>
          </p:cNvPr>
          <p:cNvSpPr txBox="1"/>
          <p:nvPr/>
        </p:nvSpPr>
        <p:spPr>
          <a:xfrm>
            <a:off x="7086600" y="6488668"/>
            <a:ext cx="14478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2941626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orizontal Scroll 10"/>
          <p:cNvSpPr/>
          <p:nvPr/>
        </p:nvSpPr>
        <p:spPr>
          <a:xfrm>
            <a:off x="0" y="609600"/>
            <a:ext cx="9144000" cy="6858000"/>
          </a:xfrm>
          <a:prstGeom prst="horizontalScroll">
            <a:avLst>
              <a:gd name="adj" fmla="val 12358"/>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ne-NP" sz="2100" dirty="0">
                <a:solidFill>
                  <a:schemeClr val="tx1"/>
                </a:solidFill>
                <a:latin typeface="Preeti" pitchFamily="2" charset="0"/>
                <a:cs typeface="Kalimati" panose="00000400000000000000" pitchFamily="2"/>
              </a:rPr>
              <a:t>धनमायाको परिवारले सामुहिक रुपमा खेतीपातीको काम गर्दछन् । यसका अतिरिक्त उनको जेठो छोराले छुट्टै हिसाब किताब राखेर कुखुरा पालन सञ्चालन गरेका छन् । </a:t>
            </a:r>
          </a:p>
          <a:p>
            <a:pPr marL="342900" indent="-342900" algn="just">
              <a:lnSpc>
                <a:spcPct val="150000"/>
              </a:lnSpc>
              <a:buFont typeface="Arial" panose="020B0604020202020204" pitchFamily="34" charset="0"/>
              <a:buChar char="•"/>
            </a:pPr>
            <a:r>
              <a:rPr lang="ne-NP" sz="2100" dirty="0">
                <a:solidFill>
                  <a:schemeClr val="tx1"/>
                </a:solidFill>
                <a:latin typeface="Preeti" pitchFamily="2" charset="0"/>
                <a:cs typeface="Kalimati" panose="00000400000000000000" pitchFamily="2"/>
              </a:rPr>
              <a:t>यसरी धनमायाको एउटै परिवारले दुई कृषिकार्य फरकफरक हिसाबले सञ्चालन गरेका हुनाले यो कृषक परिवारलाई बहु–चलन परिवार मानेर दुवै कृषिकार्यको विवरण एउटै प्रश्नावलीमा भर्नुपर्छ । </a:t>
            </a:r>
          </a:p>
          <a:p>
            <a:pPr marL="342900" indent="-342900" algn="just">
              <a:lnSpc>
                <a:spcPct val="150000"/>
              </a:lnSpc>
              <a:buFont typeface="Arial" panose="020B0604020202020204" pitchFamily="34" charset="0"/>
              <a:buChar char="•"/>
            </a:pPr>
            <a:r>
              <a:rPr lang="ne-NP" sz="2100" dirty="0">
                <a:solidFill>
                  <a:schemeClr val="tx1"/>
                </a:solidFill>
                <a:latin typeface="Preeti" pitchFamily="2" charset="0"/>
                <a:cs typeface="Kalimati" panose="00000400000000000000" pitchFamily="2"/>
              </a:rPr>
              <a:t>तर, धनमायाको जेठो छोरा छुट्टै परिवार गरी बसेको भए यी दुई कृषि–चलन मानिने थिए, बहु–चलन परिवार होइन ।</a:t>
            </a:r>
          </a:p>
          <a:p>
            <a:pPr marL="342900" indent="-342900" algn="just">
              <a:lnSpc>
                <a:spcPct val="150000"/>
              </a:lnSpc>
              <a:buFont typeface="Arial" panose="020B0604020202020204" pitchFamily="34" charset="0"/>
              <a:buChar char="•"/>
            </a:pPr>
            <a:r>
              <a:rPr lang="ne-NP" sz="2100" dirty="0">
                <a:solidFill>
                  <a:schemeClr val="tx1"/>
                </a:solidFill>
                <a:latin typeface="Preeti" pitchFamily="2" charset="0"/>
                <a:cs typeface="Kalimati" panose="00000400000000000000" pitchFamily="2"/>
              </a:rPr>
              <a:t>बहु कृषि–चलन अन्तर्गत परिवारले चलन गरेको सबै चलनको विवरण यही प्रश्नावलीमा भर्नु पर्दछ ।</a:t>
            </a:r>
            <a:endParaRPr lang="en-US" sz="2100" dirty="0">
              <a:solidFill>
                <a:schemeClr val="tx1"/>
              </a:solidFill>
              <a:latin typeface="Preeti" pitchFamily="2" charset="0"/>
              <a:cs typeface="Kalimati" panose="00000400000000000000" pitchFamily="2"/>
            </a:endParaRPr>
          </a:p>
        </p:txBody>
      </p:sp>
      <p:sp>
        <p:nvSpPr>
          <p:cNvPr id="6" name="Slide Number Placeholder 3">
            <a:extLst>
              <a:ext uri="{FF2B5EF4-FFF2-40B4-BE49-F238E27FC236}">
                <a16:creationId xmlns:a16="http://schemas.microsoft.com/office/drawing/2014/main" id="{EA1D6E02-A579-4067-B9BE-1BF5289FFCB8}"/>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35</a:t>
            </a:fld>
            <a:endParaRPr lang="en-US" sz="1600" dirty="0">
              <a:latin typeface="Fontasy Himali" panose="04020500000000000000" pitchFamily="82" charset="0"/>
            </a:endParaRPr>
          </a:p>
        </p:txBody>
      </p:sp>
      <p:sp>
        <p:nvSpPr>
          <p:cNvPr id="4" name="Text Placeholder 1">
            <a:extLst>
              <a:ext uri="{FF2B5EF4-FFF2-40B4-BE49-F238E27FC236}">
                <a16:creationId xmlns:a16="http://schemas.microsoft.com/office/drawing/2014/main" id="{93776C9E-922A-484D-864E-267C23799C0D}"/>
              </a:ext>
            </a:extLst>
          </p:cNvPr>
          <p:cNvSpPr txBox="1">
            <a:spLocks/>
          </p:cNvSpPr>
          <p:nvPr/>
        </p:nvSpPr>
        <p:spPr>
          <a:xfrm>
            <a:off x="0" y="6096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उदाहरणः एक-चलन र बहु-चलन परिवार</a:t>
            </a:r>
          </a:p>
        </p:txBody>
      </p:sp>
    </p:spTree>
    <p:extLst>
      <p:ext uri="{BB962C8B-B14F-4D97-AF65-F5344CB8AC3E}">
        <p14:creationId xmlns:p14="http://schemas.microsoft.com/office/powerpoint/2010/main" val="451374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orizontal Scroll 10"/>
          <p:cNvSpPr/>
          <p:nvPr/>
        </p:nvSpPr>
        <p:spPr>
          <a:xfrm>
            <a:off x="0" y="457200"/>
            <a:ext cx="9067800" cy="6858000"/>
          </a:xfrm>
          <a:prstGeom prst="horizontalScroll">
            <a:avLst>
              <a:gd name="adj" fmla="val 12358"/>
            </a:avLst>
          </a:prstGeom>
          <a:noFill/>
          <a:ln>
            <a:solidFill>
              <a:schemeClr val="tx1">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457200" indent="-457200" algn="just">
              <a:buFont typeface="Arial" panose="020B0604020202020204" pitchFamily="34" charset="0"/>
              <a:buChar char="•"/>
            </a:pPr>
            <a:endParaRPr lang="en-US" sz="3200" b="1" dirty="0">
              <a:solidFill>
                <a:schemeClr val="tx1"/>
              </a:solidFill>
              <a:latin typeface="Preeti" pitchFamily="2" charset="0"/>
              <a:cs typeface="Kalimati" panose="00000400000000000000" pitchFamily="2"/>
            </a:endParaRP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कृषिगणनामा साझा–चलन परिवार भनिएको छ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साझा–चलन परिवारको लागि प्रश्नावलीको भाग १२ को जनसाङ्ख्यिक विवरण भर्दा विशेष ध्यान दिनु जरुरी हुन्छ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यसमा एक परिवारको मात्र विवरण भर्नुपर्छ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यहाँ लगत (१क) मा नाम भएको कृषक परिवारको मात्र विवरण भर्नुपर्छ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कृषि–चलन सञ्चालनका लागि साझा प्रयोग भएका अरु सबै विवरणहरु भने नछुटाई लिनु पर्दछ ।</a:t>
            </a:r>
            <a:endParaRPr lang="en-US" sz="3200" b="1" dirty="0">
              <a:solidFill>
                <a:schemeClr val="tx1"/>
              </a:solidFill>
              <a:latin typeface="Preeti" pitchFamily="2" charset="0"/>
              <a:cs typeface="Kalimati" panose="00000400000000000000" pitchFamily="2"/>
            </a:endParaRPr>
          </a:p>
        </p:txBody>
      </p:sp>
      <p:sp>
        <p:nvSpPr>
          <p:cNvPr id="6" name="Slide Number Placeholder 3">
            <a:extLst>
              <a:ext uri="{FF2B5EF4-FFF2-40B4-BE49-F238E27FC236}">
                <a16:creationId xmlns:a16="http://schemas.microsoft.com/office/drawing/2014/main" id="{C1F4B1C2-8D35-426B-8157-089D9FA9C273}"/>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36</a:t>
            </a:fld>
            <a:endParaRPr lang="en-US" sz="1600" dirty="0">
              <a:latin typeface="Fontasy Himali" panose="04020500000000000000" pitchFamily="82" charset="0"/>
            </a:endParaRPr>
          </a:p>
        </p:txBody>
      </p:sp>
      <p:sp>
        <p:nvSpPr>
          <p:cNvPr id="4" name="Text Placeholder 1">
            <a:extLst>
              <a:ext uri="{FF2B5EF4-FFF2-40B4-BE49-F238E27FC236}">
                <a16:creationId xmlns:a16="http://schemas.microsoft.com/office/drawing/2014/main" id="{84335F9C-D844-40B6-8392-9CB9E4BF67A0}"/>
              </a:ext>
            </a:extLst>
          </p:cNvPr>
          <p:cNvSpPr txBox="1">
            <a:spLocks/>
          </p:cNvSpPr>
          <p:nvPr/>
        </p:nvSpPr>
        <p:spPr>
          <a:xfrm>
            <a:off x="0" y="6096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साझा-चलन परिवार</a:t>
            </a:r>
          </a:p>
        </p:txBody>
      </p:sp>
      <p:sp>
        <p:nvSpPr>
          <p:cNvPr id="5" name="TextBox 4">
            <a:extLst>
              <a:ext uri="{FF2B5EF4-FFF2-40B4-BE49-F238E27FC236}">
                <a16:creationId xmlns:a16="http://schemas.microsoft.com/office/drawing/2014/main" id="{A0BFAFBF-7A8A-4864-B6F3-891D494F427C}"/>
              </a:ext>
            </a:extLst>
          </p:cNvPr>
          <p:cNvSpPr txBox="1"/>
          <p:nvPr/>
        </p:nvSpPr>
        <p:spPr>
          <a:xfrm>
            <a:off x="7086600" y="6488668"/>
            <a:ext cx="14478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982109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
        <p:nvSpPr>
          <p:cNvPr id="8" name="Rectangle 7"/>
          <p:cNvSpPr/>
          <p:nvPr/>
        </p:nvSpPr>
        <p:spPr>
          <a:xfrm>
            <a:off x="0" y="1695012"/>
            <a:ext cx="9067800" cy="447718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दुई वा सो भन्दा बढी परिवारको साझेदारीमा सञ्चालन भएको कृषि–चलन यसमा पर्दछ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एउटै घरमा वा अलग्गै बसोबास भएका एक भन्दा बढी परिवारले साझा व्यवस्थापन तथा खर्चमा चलाएको कृषि–चलनलाई साझा–चलनको अन्तर्गतका कृषि कार्यहरुको विवरण संकलन गर्दा एउटै गणना क्षेत्रमा भए बराबर गरी संकलन गर्नुपर्दछ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यदि अन्य गणना क्षेत्रमा भएमा लगानीका दृष्टिले समानुपातिक हिसाबले यस्ता विवरण संकलन गर्नुपर्दछ ।</a:t>
            </a:r>
            <a:endParaRPr lang="en-US" sz="2400" dirty="0">
              <a:latin typeface="Preeti" pitchFamily="2" charset="0"/>
              <a:cs typeface="Kalimati" panose="00000400000000000000" pitchFamily="2"/>
            </a:endParaRPr>
          </a:p>
        </p:txBody>
      </p:sp>
      <p:sp>
        <p:nvSpPr>
          <p:cNvPr id="5" name="Text Placeholder 1">
            <a:extLst>
              <a:ext uri="{FF2B5EF4-FFF2-40B4-BE49-F238E27FC236}">
                <a16:creationId xmlns:a16="http://schemas.microsoft.com/office/drawing/2014/main" id="{3CE9368D-EA15-4B13-B9C4-6F4FBCE26F2E}"/>
              </a:ext>
            </a:extLst>
          </p:cNvPr>
          <p:cNvSpPr txBox="1">
            <a:spLocks/>
          </p:cNvSpPr>
          <p:nvPr/>
        </p:nvSpPr>
        <p:spPr>
          <a:xfrm>
            <a:off x="0" y="609600"/>
            <a:ext cx="9144000" cy="65926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साझा-चलन परिवार</a:t>
            </a:r>
          </a:p>
        </p:txBody>
      </p:sp>
    </p:spTree>
    <p:extLst>
      <p:ext uri="{BB962C8B-B14F-4D97-AF65-F5344CB8AC3E}">
        <p14:creationId xmlns:p14="http://schemas.microsoft.com/office/powerpoint/2010/main" val="2547032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 y="969850"/>
            <a:ext cx="4856182" cy="5888150"/>
          </a:xfrm>
          <a:prstGeom prst="rect">
            <a:avLst/>
          </a:prstGeom>
          <a:solidFill>
            <a:schemeClr val="bg1"/>
          </a:solidFill>
          <a:ln w="381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lnSpc>
                <a:spcPct val="150000"/>
              </a:lnSpc>
              <a:buFont typeface="Arial" panose="020B0604020202020204" pitchFamily="34" charset="0"/>
              <a:buChar char="•"/>
            </a:pPr>
            <a:r>
              <a:rPr lang="ne-NP" sz="2300" dirty="0">
                <a:solidFill>
                  <a:schemeClr val="tx1"/>
                </a:solidFill>
                <a:latin typeface="Preeti" pitchFamily="2" charset="0"/>
                <a:cs typeface="Kalimati" panose="00000400000000000000" pitchFamily="2"/>
              </a:rPr>
              <a:t>साधारणतया कृषि–चलनमा खाद्यान्न, तरकारी, फलफूल र अन्य विभिन्न बालीहरू लगाइनुका साथै पशुपालन, पन्छीपालन, माछापालन जस्ता क्रियाकलाप गरिएको पाइन्छ । </a:t>
            </a:r>
          </a:p>
          <a:p>
            <a:pPr marL="342900" indent="-342900" algn="just">
              <a:lnSpc>
                <a:spcPct val="150000"/>
              </a:lnSpc>
              <a:buFont typeface="Arial" panose="020B0604020202020204" pitchFamily="34" charset="0"/>
              <a:buChar char="•"/>
            </a:pPr>
            <a:r>
              <a:rPr lang="ne-NP" sz="2300" dirty="0">
                <a:solidFill>
                  <a:schemeClr val="tx1"/>
                </a:solidFill>
                <a:latin typeface="Preeti" pitchFamily="2" charset="0"/>
                <a:cs typeface="Kalimati" panose="00000400000000000000" pitchFamily="2"/>
              </a:rPr>
              <a:t>यी विभिन्न क्रियाकलापबाट भएको आम्दानीमध्ये सबभन्दा बढी प्रतिफल  (आम्दानी) दिने क्रियाकलापलाई प्रमुख कृषि उत्पादनको क्षेत्र मानी सम्बन्धित क्षेत्रलाई जनाउने कोडमा गोलो घेरा लगाउनुपर्दछ ।</a:t>
            </a:r>
            <a:r>
              <a:rPr lang="en-US" sz="2000" dirty="0">
                <a:solidFill>
                  <a:schemeClr val="tx1"/>
                </a:solidFill>
                <a:latin typeface="Preeti" pitchFamily="2" charset="0"/>
                <a:cs typeface="Kalimati" panose="00000400000000000000" pitchFamily="2"/>
              </a:rPr>
              <a:t>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5569"/>
          <a:stretch/>
        </p:blipFill>
        <p:spPr bwMode="auto">
          <a:xfrm>
            <a:off x="5223734" y="2990850"/>
            <a:ext cx="3844066" cy="3562350"/>
          </a:xfrm>
          <a:prstGeom prst="rect">
            <a:avLst/>
          </a:prstGeom>
          <a:noFill/>
          <a:ln w="38100">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H="1">
            <a:off x="4967344" y="3922955"/>
            <a:ext cx="519056" cy="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0A8BB203-52B4-4E47-A82F-ACC341B9A64A}"/>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38</a:t>
            </a:fld>
            <a:endParaRPr lang="en-US" sz="1600" dirty="0">
              <a:latin typeface="Fontasy Himali" panose="04020500000000000000" pitchFamily="82" charset="0"/>
            </a:endParaRPr>
          </a:p>
        </p:txBody>
      </p:sp>
      <p:sp>
        <p:nvSpPr>
          <p:cNvPr id="6" name="Text Placeholder 1">
            <a:extLst>
              <a:ext uri="{FF2B5EF4-FFF2-40B4-BE49-F238E27FC236}">
                <a16:creationId xmlns:a16="http://schemas.microsoft.com/office/drawing/2014/main" id="{37204216-619E-4598-B20B-291DE6CFCF28}"/>
              </a:ext>
            </a:extLst>
          </p:cNvPr>
          <p:cNvSpPr txBox="1">
            <a:spLocks/>
          </p:cNvSpPr>
          <p:nvPr/>
        </p:nvSpPr>
        <p:spPr>
          <a:xfrm>
            <a:off x="5105400" y="609600"/>
            <a:ext cx="4038600" cy="18097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400" b="1" dirty="0">
                <a:solidFill>
                  <a:srgbClr val="002060"/>
                </a:solidFill>
                <a:latin typeface="Ganesh" pitchFamily="2" charset="0"/>
                <a:cs typeface="Kalimati" panose="00000400000000000000" pitchFamily="2"/>
              </a:rPr>
              <a:t>२.२ यस कृषि चलनको प्रमुख कृषि उत्पादन/क्रियाकलापम के हो?</a:t>
            </a:r>
          </a:p>
        </p:txBody>
      </p:sp>
    </p:spTree>
    <p:extLst>
      <p:ext uri="{BB962C8B-B14F-4D97-AF65-F5344CB8AC3E}">
        <p14:creationId xmlns:p14="http://schemas.microsoft.com/office/powerpoint/2010/main" val="2301007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4065" y="3493439"/>
            <a:ext cx="8938708" cy="3284682"/>
          </a:xfrm>
          <a:prstGeom prst="rect">
            <a:avLst/>
          </a:prstGeom>
          <a:noFill/>
          <a:ln w="381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कृषि चलनबाट भएको प्रश्न २.२ मा उल्लेख गरिएको प्रमुख कृषि उत्पादन मुख्यतः कुन रुपमा उपयोग गरिन्छ सोधी ४ ओटा विकल्पहरूमध्ये उपयुक्त एक कोडमा गोलो घेरा लगाउनुपर्छ ।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घरायसी उपभोग भन्नाले कृषि चलनबाट भएको उत्पादन कृषक परिवारले आफ्नो परिवारको प्रत्यक्ष उपभोगका लागि प्रयोग गरेको बुझ्नुपर्छ ।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कृषि चलनबाट भएको उत्पादन परिवारको प्रयोगको लागि मात्र नभई बिक्रीका लागि पनि उपयोग भएको हुन सक्छ ।</a:t>
            </a:r>
            <a:endParaRPr lang="en-US" sz="2000" dirty="0">
              <a:solidFill>
                <a:schemeClr val="tx1"/>
              </a:solidFill>
              <a:latin typeface="Preeti" pitchFamily="2" charset="0"/>
              <a:cs typeface="Kalimati" panose="00000400000000000000" pitchFamily="2"/>
            </a:endParaRPr>
          </a:p>
        </p:txBody>
      </p:sp>
      <p:cxnSp>
        <p:nvCxnSpPr>
          <p:cNvPr id="10" name="Straight Arrow Connector 9"/>
          <p:cNvCxnSpPr/>
          <p:nvPr/>
        </p:nvCxnSpPr>
        <p:spPr>
          <a:xfrm>
            <a:off x="5943600" y="2895600"/>
            <a:ext cx="0" cy="702258"/>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A20C783B-0376-4881-BDE9-1D950D65BBB3}"/>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39</a:t>
            </a:fld>
            <a:endParaRPr lang="en-US" sz="1600" dirty="0">
              <a:latin typeface="Fontasy Himali" panose="04020500000000000000"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56" y="1295624"/>
            <a:ext cx="8839200" cy="1980976"/>
          </a:xfrm>
          <a:prstGeom prst="rect">
            <a:avLst/>
          </a:prstGeom>
          <a:noFill/>
          <a:ln w="38100">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1">
            <a:extLst>
              <a:ext uri="{FF2B5EF4-FFF2-40B4-BE49-F238E27FC236}">
                <a16:creationId xmlns:a16="http://schemas.microsoft.com/office/drawing/2014/main" id="{9033D8F6-DD68-4116-A347-557D98838E5B}"/>
              </a:ext>
            </a:extLst>
          </p:cNvPr>
          <p:cNvSpPr txBox="1">
            <a:spLocks/>
          </p:cNvSpPr>
          <p:nvPr/>
        </p:nvSpPr>
        <p:spPr>
          <a:xfrm>
            <a:off x="0" y="609600"/>
            <a:ext cx="9144000" cy="65926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२.३ यस कृषि चलनबाट भएको प्रमुख उत्पादन मुख्यतः कुन रूपमा उपयोग हुन्छ?</a:t>
            </a:r>
          </a:p>
        </p:txBody>
      </p:sp>
      <p:sp>
        <p:nvSpPr>
          <p:cNvPr id="7" name="TextBox 6">
            <a:extLst>
              <a:ext uri="{FF2B5EF4-FFF2-40B4-BE49-F238E27FC236}">
                <a16:creationId xmlns:a16="http://schemas.microsoft.com/office/drawing/2014/main" id="{57FE4ED7-960F-4090-9BC7-9E7B1389E694}"/>
              </a:ext>
            </a:extLst>
          </p:cNvPr>
          <p:cNvSpPr txBox="1"/>
          <p:nvPr/>
        </p:nvSpPr>
        <p:spPr>
          <a:xfrm>
            <a:off x="7086600" y="6488668"/>
            <a:ext cx="14478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233779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600200"/>
            <a:ext cx="8763000" cy="5174686"/>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छनोटमा परेको गणना क्षेत्र भित्रका छानिएका कृषि चलन (कृषक परिवार) बाट यो प्रश्नावली भर्नुपर्छ । </a:t>
            </a:r>
          </a:p>
          <a:p>
            <a:pPr marL="342900" lvl="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 प्रश्नावली प्रत्येक कृषि–चलनका लागि बेग्लाबेग्लै प्रयोग गर्नुपर्दछ । </a:t>
            </a:r>
          </a:p>
          <a:p>
            <a:pPr marL="342900" lvl="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प्रश्नावली भर्दा भरसक मुख्य कृषकसँग अन्तर्वार्ता लिएर सबै कुरा स्पष्ट बुझिने गरी अक्षर नेपालीमा र अङ्क अंग्रेजीमा लेख्नुपर्दछ । </a:t>
            </a:r>
          </a:p>
          <a:p>
            <a:pPr marL="342900" lvl="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विवरणहरू नीलो मसी भएको डट्पेनले भर्नुपर्दछ ।</a:t>
            </a:r>
          </a:p>
          <a:p>
            <a:pPr marL="342900" lvl="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 प्रश्नावलीका प्रश्नहरु मध्ये वैकल्पिक उत्तर दिइएका प्रश्नहरुको हकमा उत्तरदाताबाट प्राप्त जवाफअनुसार उपयुक्त जवाफको सङ्केतमा (कोडमा) गोलोघेरा  </a:t>
            </a:r>
            <a:r>
              <a:rPr lang="ne-NP" sz="3200" dirty="0">
                <a:solidFill>
                  <a:srgbClr val="00B0F0"/>
                </a:solidFill>
                <a:latin typeface="Preeti" pitchFamily="2" charset="0"/>
                <a:cs typeface="Kalimati" panose="00000400000000000000" pitchFamily="2"/>
              </a:rPr>
              <a:t>○</a:t>
            </a:r>
            <a:r>
              <a:rPr lang="ne-NP" sz="2400" dirty="0">
                <a:latin typeface="Preeti" pitchFamily="2" charset="0"/>
                <a:cs typeface="Kalimati" panose="00000400000000000000" pitchFamily="2"/>
              </a:rPr>
              <a:t> लगाउनु पर्दछ ।</a:t>
            </a:r>
            <a:endParaRPr lang="en-US" sz="2000" dirty="0">
              <a:latin typeface="Preeti" pitchFamily="2" charset="0"/>
              <a:cs typeface="Kalimati" panose="00000400000000000000" pitchFamily="2"/>
            </a:endParaRPr>
          </a:p>
        </p:txBody>
      </p:sp>
      <p:sp>
        <p:nvSpPr>
          <p:cNvPr id="6" name="Slide Number Placeholder 3">
            <a:extLst>
              <a:ext uri="{FF2B5EF4-FFF2-40B4-BE49-F238E27FC236}">
                <a16:creationId xmlns:a16="http://schemas.microsoft.com/office/drawing/2014/main" id="{9675CC0F-2931-4071-8D84-E0527170AA00}"/>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4</a:t>
            </a:fld>
            <a:endParaRPr lang="en-US" sz="1600" dirty="0">
              <a:latin typeface="Fontasy Himali" panose="04020500000000000000" pitchFamily="82" charset="0"/>
            </a:endParaRPr>
          </a:p>
        </p:txBody>
      </p:sp>
      <p:sp>
        <p:nvSpPr>
          <p:cNvPr id="7" name="Text Placeholder 1">
            <a:extLst>
              <a:ext uri="{FF2B5EF4-FFF2-40B4-BE49-F238E27FC236}">
                <a16:creationId xmlns:a16="http://schemas.microsoft.com/office/drawing/2014/main" id="{F222F3BF-46A4-4CC1-BBE5-DFE68CDE7391}"/>
              </a:ext>
            </a:extLst>
          </p:cNvPr>
          <p:cNvSpPr txBox="1">
            <a:spLocks/>
          </p:cNvSpPr>
          <p:nvPr/>
        </p:nvSpPr>
        <p:spPr>
          <a:xfrm>
            <a:off x="0" y="762000"/>
            <a:ext cx="9144000" cy="65926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लगत २ प्रश्नावली भर्ने तरिका</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
        <p:nvSpPr>
          <p:cNvPr id="3" name="TextBox 2">
            <a:extLst>
              <a:ext uri="{FF2B5EF4-FFF2-40B4-BE49-F238E27FC236}">
                <a16:creationId xmlns:a16="http://schemas.microsoft.com/office/drawing/2014/main" id="{0CE5E858-EFC5-4078-80F9-C068576DFA32}"/>
              </a:ext>
            </a:extLst>
          </p:cNvPr>
          <p:cNvSpPr txBox="1"/>
          <p:nvPr/>
        </p:nvSpPr>
        <p:spPr>
          <a:xfrm>
            <a:off x="7467600" y="6515100"/>
            <a:ext cx="1143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038600"/>
            <a:ext cx="8984671" cy="2815194"/>
          </a:xfrm>
          <a:prstGeom prst="rect">
            <a:avLst/>
          </a:prstGeom>
          <a:noFill/>
          <a:ln w="381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घरायसी उपभोग भन्नाले कृषि चलनबाट भएको उत्पादन कृषक परिवारले आफ्नो परिवारको प्रत्यक्ष उपभोगका लागि प्रयोग गरेको बुझ्नुपर्छ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सबै घरायसी उपभोग भन्नाले कृषि चलनबाट भएको उत्पादन बिक्री नगरी घरायसी उपभोगमा मात्र उपयोग भएकोलाई बुझ्नुपर्छ ।</a:t>
            </a:r>
            <a:endParaRPr lang="en-US" sz="2400" b="1" i="1" dirty="0">
              <a:solidFill>
                <a:schemeClr val="tx1"/>
              </a:solidFill>
              <a:latin typeface="Preeti" pitchFamily="2" charset="0"/>
              <a:cs typeface="Kalimati" panose="00000400000000000000" pitchFamily="2"/>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73" y="1332916"/>
            <a:ext cx="8839200" cy="2308324"/>
          </a:xfrm>
          <a:prstGeom prst="rect">
            <a:avLst/>
          </a:prstGeom>
          <a:noFill/>
          <a:ln w="38100">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a:cxnSpLocks/>
          </p:cNvCxnSpPr>
          <p:nvPr/>
        </p:nvCxnSpPr>
        <p:spPr>
          <a:xfrm>
            <a:off x="1485900" y="3641240"/>
            <a:ext cx="0" cy="381224"/>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1B883FA9-6683-4219-BAE8-8C9C6367D972}"/>
              </a:ext>
            </a:extLst>
          </p:cNvPr>
          <p:cNvSpPr txBox="1">
            <a:spLocks/>
          </p:cNvSpPr>
          <p:nvPr/>
        </p:nvSpPr>
        <p:spPr>
          <a:xfrm>
            <a:off x="0" y="609600"/>
            <a:ext cx="9144000" cy="9144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ne-NP" b="1" dirty="0">
                <a:solidFill>
                  <a:srgbClr val="002060"/>
                </a:solidFill>
                <a:latin typeface="Ganesh" pitchFamily="2" charset="0"/>
                <a:cs typeface="Kalimati" panose="00000400000000000000" pitchFamily="2"/>
              </a:rPr>
              <a:t>२.३ यस कृषि चलनबाट भएको प्रमुख उत्पादन मुख्यतः कुन रूपमा उपयोग हुन्छ?</a:t>
            </a:r>
          </a:p>
        </p:txBody>
      </p:sp>
      <p:sp>
        <p:nvSpPr>
          <p:cNvPr id="8" name="Slide Number Placeholder 3">
            <a:extLst>
              <a:ext uri="{FF2B5EF4-FFF2-40B4-BE49-F238E27FC236}">
                <a16:creationId xmlns:a16="http://schemas.microsoft.com/office/drawing/2014/main" id="{471908EE-3875-41EA-B37D-D47DC34C3CAE}"/>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40</a:t>
            </a:fld>
            <a:endParaRPr lang="en-US" sz="1600" dirty="0">
              <a:latin typeface="Fontasy Himali" panose="04020500000000000000" pitchFamily="82" charset="0"/>
            </a:endParaRPr>
          </a:p>
        </p:txBody>
      </p:sp>
      <p:sp>
        <p:nvSpPr>
          <p:cNvPr id="9" name="TextBox 8">
            <a:extLst>
              <a:ext uri="{FF2B5EF4-FFF2-40B4-BE49-F238E27FC236}">
                <a16:creationId xmlns:a16="http://schemas.microsoft.com/office/drawing/2014/main" id="{B329AFB2-9624-4FD2-A82D-7C46D7862FAC}"/>
              </a:ext>
            </a:extLst>
          </p:cNvPr>
          <p:cNvSpPr txBox="1"/>
          <p:nvPr/>
        </p:nvSpPr>
        <p:spPr>
          <a:xfrm>
            <a:off x="7315200" y="6488668"/>
            <a:ext cx="14478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958811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2399" y="4771212"/>
            <a:ext cx="8991599" cy="1705788"/>
          </a:xfrm>
          <a:prstGeom prst="rect">
            <a:avLst/>
          </a:prstGeom>
          <a:noFill/>
          <a:ln w="381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pPr>
            <a:r>
              <a:rPr lang="ne-NP" sz="2400" dirty="0">
                <a:solidFill>
                  <a:schemeClr val="tx1"/>
                </a:solidFill>
                <a:latin typeface="Preeti" pitchFamily="2" charset="0"/>
                <a:cs typeface="Kalimati" panose="00000400000000000000" pitchFamily="2"/>
              </a:rPr>
              <a:t>कृषि–चलनबाट भएको उत्पादनको मुख्य अंश (५० प्रतिशत वा सो भन्दा बढी) आफ्नै घर–परिवारमा खपत भई सो भन्दा कम बिक्री गरिन्छ भने यसलाई मुख्य घरायसी उपभोग र केही बिक्री भएको मान्नुपर्दछ । </a:t>
            </a:r>
            <a:endParaRPr lang="en-US" sz="2400" dirty="0">
              <a:solidFill>
                <a:schemeClr val="tx1"/>
              </a:solidFill>
              <a:latin typeface="Preeti" pitchFamily="2" charset="0"/>
              <a:cs typeface="Kalimati" panose="00000400000000000000" pitchFamily="2"/>
            </a:endParaRPr>
          </a:p>
        </p:txBody>
      </p:sp>
      <p:sp>
        <p:nvSpPr>
          <p:cNvPr id="9" name="Slide Number Placeholder 3">
            <a:extLst>
              <a:ext uri="{FF2B5EF4-FFF2-40B4-BE49-F238E27FC236}">
                <a16:creationId xmlns:a16="http://schemas.microsoft.com/office/drawing/2014/main" id="{CD84D1FC-F9DA-447D-9C06-30D90D2219EF}"/>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41</a:t>
            </a:fld>
            <a:endParaRPr lang="en-US" sz="1600" dirty="0">
              <a:latin typeface="Fontasy Himali" panose="04020500000000000000" pitchFamily="82"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39200" cy="2438176"/>
          </a:xfrm>
          <a:prstGeom prst="rect">
            <a:avLst/>
          </a:prstGeom>
          <a:noFill/>
          <a:ln w="38100">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a:cxnSpLocks/>
          </p:cNvCxnSpPr>
          <p:nvPr/>
        </p:nvCxnSpPr>
        <p:spPr>
          <a:xfrm>
            <a:off x="1676400" y="3962176"/>
            <a:ext cx="0" cy="836474"/>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4879BC1A-2ECE-4EFE-9B62-4E117AD1DFDB}"/>
              </a:ext>
            </a:extLst>
          </p:cNvPr>
          <p:cNvSpPr txBox="1">
            <a:spLocks/>
          </p:cNvSpPr>
          <p:nvPr/>
        </p:nvSpPr>
        <p:spPr>
          <a:xfrm>
            <a:off x="0" y="609600"/>
            <a:ext cx="9144000" cy="9144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ne-NP" b="1" dirty="0">
                <a:solidFill>
                  <a:srgbClr val="002060"/>
                </a:solidFill>
                <a:latin typeface="Ganesh" pitchFamily="2" charset="0"/>
                <a:cs typeface="Kalimati" panose="00000400000000000000" pitchFamily="2"/>
              </a:rPr>
              <a:t>२.३ यस कृषि चलनबाट भएको प्रमुख उत्पादन मुख्यतः कुन रूपमा उपयोग हुन्छ?</a:t>
            </a:r>
          </a:p>
        </p:txBody>
      </p:sp>
      <p:sp>
        <p:nvSpPr>
          <p:cNvPr id="8" name="TextBox 7">
            <a:extLst>
              <a:ext uri="{FF2B5EF4-FFF2-40B4-BE49-F238E27FC236}">
                <a16:creationId xmlns:a16="http://schemas.microsoft.com/office/drawing/2014/main" id="{BDE14A56-9557-48C7-AC67-EE763AB49DC5}"/>
              </a:ext>
            </a:extLst>
          </p:cNvPr>
          <p:cNvSpPr txBox="1"/>
          <p:nvPr/>
        </p:nvSpPr>
        <p:spPr>
          <a:xfrm>
            <a:off x="7315200" y="6488668"/>
            <a:ext cx="14478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169190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2400" y="5029200"/>
            <a:ext cx="8839200" cy="1705788"/>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pPr>
            <a:r>
              <a:rPr lang="ne-NP" sz="2400" dirty="0">
                <a:solidFill>
                  <a:schemeClr val="tx1"/>
                </a:solidFill>
                <a:latin typeface="Preeti" pitchFamily="2" charset="0"/>
                <a:cs typeface="Kalimati" panose="00000400000000000000" pitchFamily="2"/>
              </a:rPr>
              <a:t>५० प्रतिशत भन्दा बढी बेच–बिखनमा जान्छ र सो भन्दा कम घरयासी उपभोगमा उपयोग हुन्छ भने यसलाई मुख्य बिक्री, केही घरायसी उपभोग भएको मान्नु पर्दछ ।  </a:t>
            </a:r>
          </a:p>
        </p:txBody>
      </p:sp>
      <p:sp>
        <p:nvSpPr>
          <p:cNvPr id="9" name="Slide Number Placeholder 3">
            <a:extLst>
              <a:ext uri="{FF2B5EF4-FFF2-40B4-BE49-F238E27FC236}">
                <a16:creationId xmlns:a16="http://schemas.microsoft.com/office/drawing/2014/main" id="{80883778-3C63-4C77-A41B-C7D8134286C8}"/>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42</a:t>
            </a:fld>
            <a:endParaRPr lang="en-US" sz="1600" dirty="0">
              <a:latin typeface="Fontasy Himali" panose="04020500000000000000" pitchFamily="8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31" y="1765090"/>
            <a:ext cx="8524875" cy="213595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a:off x="3581400" y="3883846"/>
            <a:ext cx="0" cy="1145354"/>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 Placeholder 1">
            <a:extLst>
              <a:ext uri="{FF2B5EF4-FFF2-40B4-BE49-F238E27FC236}">
                <a16:creationId xmlns:a16="http://schemas.microsoft.com/office/drawing/2014/main" id="{2B794906-E8EE-4955-8466-EF1718F2E223}"/>
              </a:ext>
            </a:extLst>
          </p:cNvPr>
          <p:cNvSpPr txBox="1">
            <a:spLocks/>
          </p:cNvSpPr>
          <p:nvPr/>
        </p:nvSpPr>
        <p:spPr>
          <a:xfrm>
            <a:off x="0" y="609600"/>
            <a:ext cx="9144000" cy="9144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ne-NP" b="1" dirty="0">
                <a:solidFill>
                  <a:srgbClr val="002060"/>
                </a:solidFill>
                <a:latin typeface="Ganesh" pitchFamily="2" charset="0"/>
                <a:cs typeface="Kalimati" panose="00000400000000000000" pitchFamily="2"/>
              </a:rPr>
              <a:t>२.३ यस कृषि चलनबाट भएको प्रमुख उत्पादन मुख्यतः कुन रूपमा उपयोग हुन्छ?</a:t>
            </a:r>
          </a:p>
        </p:txBody>
      </p:sp>
      <p:sp>
        <p:nvSpPr>
          <p:cNvPr id="7" name="TextBox 6">
            <a:extLst>
              <a:ext uri="{FF2B5EF4-FFF2-40B4-BE49-F238E27FC236}">
                <a16:creationId xmlns:a16="http://schemas.microsoft.com/office/drawing/2014/main" id="{73CB445C-5CE5-4379-B198-C048E3B960B9}"/>
              </a:ext>
            </a:extLst>
          </p:cNvPr>
          <p:cNvSpPr txBox="1"/>
          <p:nvPr/>
        </p:nvSpPr>
        <p:spPr>
          <a:xfrm>
            <a:off x="7315200" y="6488668"/>
            <a:ext cx="14478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Tree>
    <p:extLst>
      <p:ext uri="{BB962C8B-B14F-4D97-AF65-F5344CB8AC3E}">
        <p14:creationId xmlns:p14="http://schemas.microsoft.com/office/powerpoint/2010/main" val="4096928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3158" y="4555177"/>
            <a:ext cx="8610600" cy="2245808"/>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सबै बिक्री भन्नाले कृषि–चलनबाट भएको उत्पादन कति पनि घरयासी उपभोग नगरी सबै बिक्री भएकोलाई बुझ्नु पर्दछ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जस्तै फलफूल बगैंचामा उत्पादन भएका सबै आँप वा सुन्तला कुनै व्यापारीलाई ठेक्कामा बिक्री गरेको हुन सक्छ ।</a:t>
            </a:r>
            <a:endParaRPr lang="en-US" sz="2400" b="1" i="1" dirty="0">
              <a:solidFill>
                <a:schemeClr val="tx1"/>
              </a:solidFill>
              <a:latin typeface="Preeti" pitchFamily="2" charset="0"/>
              <a:cs typeface="Kalimati" panose="00000400000000000000" pitchFamily="2"/>
            </a:endParaRPr>
          </a:p>
        </p:txBody>
      </p:sp>
      <p:sp>
        <p:nvSpPr>
          <p:cNvPr id="9" name="Slide Number Placeholder 3">
            <a:extLst>
              <a:ext uri="{FF2B5EF4-FFF2-40B4-BE49-F238E27FC236}">
                <a16:creationId xmlns:a16="http://schemas.microsoft.com/office/drawing/2014/main" id="{7EB37FB7-2A43-48B3-8C6D-CA0FC9F2F05D}"/>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43</a:t>
            </a:fld>
            <a:endParaRPr lang="en-US" sz="1600" dirty="0">
              <a:latin typeface="Fontasy Himali" panose="04020500000000000000" pitchFamily="82"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83" y="1524000"/>
            <a:ext cx="8524875" cy="236455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a:cxnSpLocks/>
          </p:cNvCxnSpPr>
          <p:nvPr/>
        </p:nvCxnSpPr>
        <p:spPr>
          <a:xfrm>
            <a:off x="2362200" y="3888554"/>
            <a:ext cx="0" cy="666623"/>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708166EC-5030-4DE0-8F0A-54891FFDBD9E}"/>
              </a:ext>
            </a:extLst>
          </p:cNvPr>
          <p:cNvSpPr txBox="1">
            <a:spLocks/>
          </p:cNvSpPr>
          <p:nvPr/>
        </p:nvSpPr>
        <p:spPr>
          <a:xfrm>
            <a:off x="0" y="609600"/>
            <a:ext cx="9144000" cy="9144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ne-NP" b="1" dirty="0">
                <a:solidFill>
                  <a:srgbClr val="002060"/>
                </a:solidFill>
                <a:latin typeface="Ganesh" pitchFamily="2" charset="0"/>
                <a:cs typeface="Kalimati" panose="00000400000000000000" pitchFamily="2"/>
              </a:rPr>
              <a:t>२.३ यस कृषि चलनबाट भएको प्रमुख उत्पादन मुख्यतः कुन रूपमा उपयोग हुन्छ?</a:t>
            </a:r>
          </a:p>
        </p:txBody>
      </p:sp>
    </p:spTree>
    <p:extLst>
      <p:ext uri="{BB962C8B-B14F-4D97-AF65-F5344CB8AC3E}">
        <p14:creationId xmlns:p14="http://schemas.microsoft.com/office/powerpoint/2010/main" val="1120576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 y="2573789"/>
            <a:ext cx="8987642" cy="4208011"/>
          </a:xfrm>
          <a:prstGeom prst="rect">
            <a:avLst/>
          </a:prstGeom>
          <a:noFill/>
          <a:ln w="381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pPr>
            <a:r>
              <a:rPr lang="ne-NP" sz="2000" b="1" dirty="0">
                <a:solidFill>
                  <a:schemeClr val="tx1"/>
                </a:solidFill>
                <a:latin typeface="Preeti" pitchFamily="2" charset="0"/>
                <a:cs typeface="Kalimati" panose="00000400000000000000" pitchFamily="2"/>
              </a:rPr>
              <a:t>कृषि चलनले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कम्पनी रजिष्टारको कार्यालय,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घरेलु तथा साना उद्योग विकास समिति,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कृषि ज्ञान केन्द्र, भेटनरी अस्पताल तथा पशु सेवा विज्ञ केन्द्र,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गाउँपालिका, नगरपालिका जस्ता सरकारी कार्यालयमा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दर्ता गरी कुनै कृषि कृयाकलाप संचालन गरेको रहेछ भने “१” मा र रहेनछ भने “२” मा गोलो घेरा लगाउनु पर्दछ । </a:t>
            </a:r>
          </a:p>
          <a:p>
            <a:pPr algn="just">
              <a:lnSpc>
                <a:spcPct val="150000"/>
              </a:lnSpc>
            </a:pPr>
            <a:r>
              <a:rPr lang="ne-NP" sz="2000" b="1" dirty="0">
                <a:solidFill>
                  <a:schemeClr val="tx1"/>
                </a:solidFill>
                <a:latin typeface="Preeti" pitchFamily="2" charset="0"/>
                <a:cs typeface="Kalimati" panose="00000400000000000000" pitchFamily="2"/>
              </a:rPr>
              <a:t>कोड “२” मा गोलो घेरा लगाएको छ भने प्रश्न २.५ सोध्नुपर्दैन, प्रश्न ३.१ देखि सोध्नुपर्दछ ।</a:t>
            </a:r>
            <a:endParaRPr lang="en-US" sz="2000" b="1" dirty="0">
              <a:solidFill>
                <a:schemeClr val="tx1"/>
              </a:solidFill>
              <a:latin typeface="Preeti" pitchFamily="2" charset="0"/>
              <a:cs typeface="Kalimati" panose="00000400000000000000" pitchFamily="2"/>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58" y="685799"/>
            <a:ext cx="8831283" cy="181178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a:extLst>
              <a:ext uri="{FF2B5EF4-FFF2-40B4-BE49-F238E27FC236}">
                <a16:creationId xmlns:a16="http://schemas.microsoft.com/office/drawing/2014/main" id="{0DE5EE4E-4F3A-4442-BB5C-F865C8E13CA2}"/>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44</a:t>
            </a:fld>
            <a:endParaRPr lang="en-US" sz="1600" dirty="0">
              <a:latin typeface="Fontasy Himali" panose="04020500000000000000" pitchFamily="82" charset="0"/>
            </a:endParaRPr>
          </a:p>
        </p:txBody>
      </p:sp>
    </p:spTree>
    <p:extLst>
      <p:ext uri="{BB962C8B-B14F-4D97-AF65-F5344CB8AC3E}">
        <p14:creationId xmlns:p14="http://schemas.microsoft.com/office/powerpoint/2010/main" val="1405436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7800"/>
            <a:ext cx="4343400" cy="5368870"/>
          </a:xfrm>
          <a:prstGeom prst="rect">
            <a:avLst/>
          </a:prstGeom>
          <a:noFill/>
          <a:ln w="38100">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419600" y="762000"/>
            <a:ext cx="4648200" cy="6054671"/>
          </a:xfrm>
          <a:prstGeom prst="rect">
            <a:avLst/>
          </a:prstGeom>
          <a:noFill/>
          <a:ln w="381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कृषि चलनले सरकारी निकायमा दर्ता गरी जुन कृषि कृयाकलाप सञ्चालन गरेको हो सो लाई जनाउने कोडमा गोलो घेरा लगाउनु पर्छ ।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यसरी दर्ता गरी सञ्चालन गरेको कृषि कृयाकलाप एक् भन्दा बढी पनि हुन सक्ने भएकाले यहाँ बहुउत्तर संभव छ ।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यदि कृषि चलनले यहाँ उल्लेखित कृषि कृयाकलाप बाहेकको अन्य कुनै कृषि कृयाकलाप सरकारी निकायमा दर्ता गरी संचालन गरेको रहेछ भने अन्यको कोड “१२” मा गोलो घेरा लगाई खुलाउनु पर्दछ ।</a:t>
            </a:r>
            <a:endParaRPr lang="en-US" sz="2000" dirty="0">
              <a:solidFill>
                <a:schemeClr val="tx1"/>
              </a:solidFill>
              <a:latin typeface="Preeti" pitchFamily="2" charset="0"/>
              <a:cs typeface="Kalimati" panose="00000400000000000000" pitchFamily="2"/>
            </a:endParaRPr>
          </a:p>
        </p:txBody>
      </p:sp>
      <p:sp>
        <p:nvSpPr>
          <p:cNvPr id="9" name="Slide Number Placeholder 3">
            <a:extLst>
              <a:ext uri="{FF2B5EF4-FFF2-40B4-BE49-F238E27FC236}">
                <a16:creationId xmlns:a16="http://schemas.microsoft.com/office/drawing/2014/main" id="{89609D67-712A-45B4-8990-04FB6EDDD911}"/>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45</a:t>
            </a:fld>
            <a:endParaRPr lang="en-US" sz="1600" dirty="0">
              <a:latin typeface="Fontasy Himali" panose="04020500000000000000" pitchFamily="82" charset="0"/>
            </a:endParaRPr>
          </a:p>
        </p:txBody>
      </p:sp>
      <p:sp>
        <p:nvSpPr>
          <p:cNvPr id="6" name="Text Placeholder 1">
            <a:extLst>
              <a:ext uri="{FF2B5EF4-FFF2-40B4-BE49-F238E27FC236}">
                <a16:creationId xmlns:a16="http://schemas.microsoft.com/office/drawing/2014/main" id="{A339B1CC-CDAE-41FC-B2A4-09514CC2CACD}"/>
              </a:ext>
            </a:extLst>
          </p:cNvPr>
          <p:cNvSpPr txBox="1">
            <a:spLocks/>
          </p:cNvSpPr>
          <p:nvPr/>
        </p:nvSpPr>
        <p:spPr>
          <a:xfrm>
            <a:off x="0" y="685800"/>
            <a:ext cx="4419600" cy="6858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ne-NP" b="1" dirty="0">
                <a:solidFill>
                  <a:srgbClr val="002060"/>
                </a:solidFill>
                <a:latin typeface="Ganesh" pitchFamily="2" charset="0"/>
                <a:cs typeface="Kalimati" panose="00000400000000000000" pitchFamily="2"/>
              </a:rPr>
              <a:t>प्रश्न २.५ दर्तासम्बन्धी</a:t>
            </a:r>
          </a:p>
        </p:txBody>
      </p:sp>
    </p:spTree>
    <p:extLst>
      <p:ext uri="{BB962C8B-B14F-4D97-AF65-F5344CB8AC3E}">
        <p14:creationId xmlns:p14="http://schemas.microsoft.com/office/powerpoint/2010/main" val="969858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383475"/>
            <a:ext cx="4972050" cy="1015663"/>
          </a:xfrm>
          <a:prstGeom prst="rect">
            <a:avLst/>
          </a:prstGeom>
        </p:spPr>
        <p:txBody>
          <a:bodyPr wrap="square">
            <a:spAutoFit/>
          </a:bodyPr>
          <a:lstStyle/>
          <a:p>
            <a:pPr algn="ctr"/>
            <a:r>
              <a:rPr lang="ne-NP" sz="6000" b="1" dirty="0">
                <a:solidFill>
                  <a:srgbClr val="142DAC"/>
                </a:solidFill>
                <a:latin typeface="Kokila" panose="020B0604020202020204" pitchFamily="34" charset="0"/>
                <a:cs typeface="Kokila" panose="020B0604020202020204" pitchFamily="34" charset="0"/>
              </a:rPr>
              <a:t>छलफल तथा प्रश्नोत्तर</a:t>
            </a:r>
            <a:endParaRPr lang="en-US" sz="6000" b="1" dirty="0">
              <a:solidFill>
                <a:srgbClr val="142DAC"/>
              </a:solidFill>
              <a:latin typeface="Kokila" panose="020B0604020202020204" pitchFamily="34" charset="0"/>
              <a:cs typeface="Kokila" panose="020B0604020202020204" pitchFamily="34" charset="0"/>
            </a:endParaRPr>
          </a:p>
        </p:txBody>
      </p:sp>
      <p:sp>
        <p:nvSpPr>
          <p:cNvPr id="2" name="Slide Number Placeholder 1"/>
          <p:cNvSpPr>
            <a:spLocks noGrp="1"/>
          </p:cNvSpPr>
          <p:nvPr>
            <p:ph type="sldNum" sz="quarter" idx="12"/>
          </p:nvPr>
        </p:nvSpPr>
        <p:spPr>
          <a:xfrm>
            <a:off x="8639088" y="6477616"/>
            <a:ext cx="462206" cy="304184"/>
          </a:xfrm>
        </p:spPr>
        <p:txBody>
          <a:bodyPr/>
          <a:lstStyle/>
          <a:p>
            <a:pPr algn="ctr"/>
            <a:fld id="{26402401-4522-4C0F-A737-197EB07E49FF}" type="slidenum">
              <a:rPr lang="en-US" sz="1350">
                <a:latin typeface="Fontasy Himali" panose="04020500000000000000" pitchFamily="82" charset="0"/>
              </a:rPr>
              <a:pPr algn="ctr"/>
              <a:t>46</a:t>
            </a:fld>
            <a:endParaRPr lang="en-US" sz="1350" dirty="0">
              <a:latin typeface="Fontasy Himali" panose="04020500000000000000" pitchFamily="82" charset="0"/>
            </a:endParaRPr>
          </a:p>
        </p:txBody>
      </p:sp>
      <p:pic>
        <p:nvPicPr>
          <p:cNvPr id="6" name="Picture 2" descr="These mistakes can ruin your chances at group discussions | TJinsite">
            <a:extLst>
              <a:ext uri="{FF2B5EF4-FFF2-40B4-BE49-F238E27FC236}">
                <a16:creationId xmlns:a16="http://schemas.microsoft.com/office/drawing/2014/main" id="{2BCE8F1F-0906-4CC4-BEC1-2BBEFB403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2403" y="2938578"/>
            <a:ext cx="4488891" cy="2616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y smart in GROUP DISCUSSION | Sri Sharda Group of Institutions | Best  MBA BBA BCA College in Lucknow">
            <a:extLst>
              <a:ext uri="{FF2B5EF4-FFF2-40B4-BE49-F238E27FC236}">
                <a16:creationId xmlns:a16="http://schemas.microsoft.com/office/drawing/2014/main" id="{4152F302-23F6-433F-B5ED-B2909E2EEA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209" y="2940489"/>
            <a:ext cx="4140939" cy="26065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BCDB3D78-BB87-40A8-B040-338296628C75}"/>
              </a:ext>
            </a:extLst>
          </p:cNvPr>
          <p:cNvSpPr/>
          <p:nvPr/>
        </p:nvSpPr>
        <p:spPr>
          <a:xfrm>
            <a:off x="5435454" y="1492222"/>
            <a:ext cx="3297952" cy="1459646"/>
          </a:xfrm>
          <a:prstGeom prst="roundRect">
            <a:avLst>
              <a:gd name="adj" fmla="val 10000"/>
            </a:avLst>
          </a:prstGeom>
          <a:blipFill>
            <a:blip r:embed="rId4">
              <a:extLst>
                <a:ext uri="{28A0092B-C50C-407E-A947-70E740481C1C}">
                  <a14:useLocalDpi xmlns:a14="http://schemas.microsoft.com/office/drawing/2010/main" val="0"/>
                </a:ext>
              </a:extLst>
            </a:blip>
            <a:srcRect/>
            <a:stretch>
              <a:fillRect l="-36092" t="-76999" r="-39126" b="-7699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92239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1B883FA9-6683-4219-BAE8-8C9C6367D972}"/>
              </a:ext>
            </a:extLst>
          </p:cNvPr>
          <p:cNvSpPr txBox="1">
            <a:spLocks/>
          </p:cNvSpPr>
          <p:nvPr/>
        </p:nvSpPr>
        <p:spPr>
          <a:xfrm>
            <a:off x="0" y="609600"/>
            <a:ext cx="91440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ne-NP" b="1" dirty="0">
                <a:solidFill>
                  <a:srgbClr val="002060"/>
                </a:solidFill>
                <a:latin typeface="Ganesh" pitchFamily="2" charset="0"/>
                <a:cs typeface="Kalimati" panose="00000400000000000000" pitchFamily="2"/>
              </a:rPr>
              <a:t>सारांश तथा निष्कर्ष</a:t>
            </a:r>
          </a:p>
        </p:txBody>
      </p:sp>
      <p:sp>
        <p:nvSpPr>
          <p:cNvPr id="8" name="Slide Number Placeholder 3">
            <a:extLst>
              <a:ext uri="{FF2B5EF4-FFF2-40B4-BE49-F238E27FC236}">
                <a16:creationId xmlns:a16="http://schemas.microsoft.com/office/drawing/2014/main" id="{471908EE-3875-41EA-B37D-D47DC34C3CAE}"/>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47</a:t>
            </a:fld>
            <a:endParaRPr lang="en-US" sz="1600" dirty="0">
              <a:latin typeface="Fontasy Himali" panose="04020500000000000000" pitchFamily="82" charset="0"/>
            </a:endParaRPr>
          </a:p>
        </p:txBody>
      </p:sp>
      <p:sp>
        <p:nvSpPr>
          <p:cNvPr id="10" name="TextBox 9">
            <a:extLst>
              <a:ext uri="{FF2B5EF4-FFF2-40B4-BE49-F238E27FC236}">
                <a16:creationId xmlns:a16="http://schemas.microsoft.com/office/drawing/2014/main" id="{D40131C7-B86D-4CD1-9A47-6201B36061D9}"/>
              </a:ext>
            </a:extLst>
          </p:cNvPr>
          <p:cNvSpPr txBox="1"/>
          <p:nvPr/>
        </p:nvSpPr>
        <p:spPr>
          <a:xfrm>
            <a:off x="1066800" y="2613681"/>
            <a:ext cx="5817919" cy="2623795"/>
          </a:xfrm>
          <a:prstGeom prst="rect">
            <a:avLst/>
          </a:prstGeom>
          <a:noFill/>
        </p:spPr>
        <p:txBody>
          <a:bodyPr wrap="square">
            <a:spAutoFit/>
          </a:bodyPr>
          <a:lstStyle/>
          <a:p>
            <a:pPr marL="342900" indent="-342900">
              <a:lnSpc>
                <a:spcPct val="150000"/>
              </a:lnSpc>
              <a:buFont typeface="Wingdings" panose="05000000000000000000" pitchFamily="2" charset="2"/>
              <a:buChar char="ü"/>
            </a:pPr>
            <a:r>
              <a:rPr lang="ne-NP" sz="2800" dirty="0">
                <a:solidFill>
                  <a:srgbClr val="002060"/>
                </a:solidFill>
                <a:latin typeface="Preeti"/>
                <a:cs typeface="Kalimati" pitchFamily="2"/>
              </a:rPr>
              <a:t>लगत २</a:t>
            </a:r>
            <a:r>
              <a:rPr lang="en-US" sz="2800" dirty="0">
                <a:solidFill>
                  <a:srgbClr val="002060"/>
                </a:solidFill>
                <a:latin typeface="Preeti"/>
                <a:cs typeface="Kalimati" pitchFamily="2"/>
              </a:rPr>
              <a:t>M</a:t>
            </a:r>
            <a:r>
              <a:rPr lang="ne-NP" sz="2800" dirty="0">
                <a:solidFill>
                  <a:srgbClr val="002060"/>
                </a:solidFill>
                <a:latin typeface="Preeti"/>
                <a:cs typeface="Kalimati" pitchFamily="2"/>
              </a:rPr>
              <a:t> कृषक परिवार प्रश्नावली</a:t>
            </a:r>
            <a:endParaRPr lang="en-US" sz="2800" dirty="0">
              <a:solidFill>
                <a:srgbClr val="002060"/>
              </a:solidFill>
              <a:latin typeface="Preeti"/>
              <a:cs typeface="Kalimati" pitchFamily="2"/>
            </a:endParaRPr>
          </a:p>
          <a:p>
            <a:pPr marL="342900" indent="-342900">
              <a:lnSpc>
                <a:spcPct val="150000"/>
              </a:lnSpc>
              <a:buFont typeface="Wingdings" panose="05000000000000000000" pitchFamily="2" charset="2"/>
              <a:buChar char="ü"/>
            </a:pPr>
            <a:r>
              <a:rPr lang="ne-NP" sz="2800" dirty="0">
                <a:solidFill>
                  <a:srgbClr val="002060"/>
                </a:solidFill>
                <a:latin typeface="Preeti"/>
                <a:cs typeface="Kalimati" pitchFamily="2"/>
              </a:rPr>
              <a:t>गणना विवरण </a:t>
            </a:r>
            <a:endParaRPr lang="en-US" sz="2800" dirty="0">
              <a:solidFill>
                <a:srgbClr val="002060"/>
              </a:solidFill>
              <a:latin typeface="Preeti"/>
              <a:cs typeface="Kalimati" pitchFamily="2"/>
            </a:endParaRPr>
          </a:p>
          <a:p>
            <a:pPr marL="342900" indent="-342900">
              <a:lnSpc>
                <a:spcPct val="150000"/>
              </a:lnSpc>
              <a:buFont typeface="Wingdings" panose="05000000000000000000" pitchFamily="2" charset="2"/>
              <a:buChar char="ü"/>
            </a:pPr>
            <a:r>
              <a:rPr lang="ne-NP" sz="2800" dirty="0">
                <a:solidFill>
                  <a:srgbClr val="002060"/>
                </a:solidFill>
                <a:latin typeface="Preeti"/>
                <a:cs typeface="Kalimati" pitchFamily="2"/>
              </a:rPr>
              <a:t>भाग १ परिचयात्मक विवरण र </a:t>
            </a:r>
            <a:endParaRPr lang="en-US" sz="2800" dirty="0">
              <a:solidFill>
                <a:srgbClr val="002060"/>
              </a:solidFill>
              <a:latin typeface="Preeti"/>
              <a:cs typeface="Kalimati" pitchFamily="2"/>
            </a:endParaRPr>
          </a:p>
          <a:p>
            <a:pPr marL="342900" indent="-342900">
              <a:lnSpc>
                <a:spcPct val="150000"/>
              </a:lnSpc>
              <a:buFont typeface="Wingdings" panose="05000000000000000000" pitchFamily="2" charset="2"/>
              <a:buChar char="ü"/>
            </a:pPr>
            <a:r>
              <a:rPr lang="ne-NP" sz="2800" dirty="0">
                <a:solidFill>
                  <a:srgbClr val="002060"/>
                </a:solidFill>
                <a:latin typeface="Preeti"/>
                <a:cs typeface="Kalimati" pitchFamily="2"/>
              </a:rPr>
              <a:t>भाग २ सामान्य विवरण </a:t>
            </a:r>
          </a:p>
        </p:txBody>
      </p:sp>
    </p:spTree>
    <p:extLst>
      <p:ext uri="{BB962C8B-B14F-4D97-AF65-F5344CB8AC3E}">
        <p14:creationId xmlns:p14="http://schemas.microsoft.com/office/powerpoint/2010/main" val="796711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572500" cy="2743200"/>
          </a:xfrm>
          <a:noFill/>
          <a:ln>
            <a:noFill/>
          </a:ln>
          <a:effectLst/>
        </p:spPr>
        <p:txBody>
          <a:bodyPr>
            <a:noAutofit/>
          </a:bodyPr>
          <a:lstStyle/>
          <a:p>
            <a:pPr marL="0" indent="0" algn="ctr">
              <a:lnSpc>
                <a:spcPct val="150000"/>
              </a:lnSpc>
              <a:buNone/>
            </a:pPr>
            <a:r>
              <a:rPr lang="ne-NP" sz="6000" dirty="0">
                <a:solidFill>
                  <a:schemeClr val="tx2"/>
                </a:solidFill>
                <a:cs typeface="Kalimati" pitchFamily="2"/>
              </a:rPr>
              <a:t>धन्यवाद !</a:t>
            </a:r>
            <a:r>
              <a:rPr lang="ne-NP" sz="12450" dirty="0">
                <a:solidFill>
                  <a:srgbClr val="002060"/>
                </a:solidFill>
                <a:latin typeface="Preeti"/>
                <a:cs typeface="Kalimati" pitchFamily="2"/>
              </a:rPr>
              <a:t> </a:t>
            </a:r>
            <a:endParaRPr lang="en-US" sz="12450" dirty="0">
              <a:solidFill>
                <a:srgbClr val="002060"/>
              </a:solidFill>
            </a:endParaRPr>
          </a:p>
          <a:p>
            <a:pPr marL="0" indent="0" algn="ctr">
              <a:lnSpc>
                <a:spcPct val="150000"/>
              </a:lnSpc>
              <a:spcAft>
                <a:spcPts val="450"/>
              </a:spcAft>
              <a:buNone/>
            </a:pPr>
            <a:endParaRPr lang="en-US" sz="12450" dirty="0"/>
          </a:p>
          <a:p>
            <a:pPr marL="0" indent="0" algn="ctr">
              <a:buNone/>
            </a:pPr>
            <a:endParaRPr lang="en-US" sz="12450" dirty="0"/>
          </a:p>
        </p:txBody>
      </p:sp>
      <p:sp>
        <p:nvSpPr>
          <p:cNvPr id="5" name="Slide Number Placeholder 19">
            <a:extLst>
              <a:ext uri="{FF2B5EF4-FFF2-40B4-BE49-F238E27FC236}">
                <a16:creationId xmlns:a16="http://schemas.microsoft.com/office/drawing/2014/main" id="{C906ED90-6D25-4193-A357-B4540218F121}"/>
              </a:ext>
            </a:extLst>
          </p:cNvPr>
          <p:cNvSpPr txBox="1">
            <a:spLocks/>
          </p:cNvSpPr>
          <p:nvPr/>
        </p:nvSpPr>
        <p:spPr>
          <a:xfrm>
            <a:off x="8438197" y="6496050"/>
            <a:ext cx="705803"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sz="1350">
                <a:latin typeface="Fontasy Himali" panose="04020500000000000000" pitchFamily="82" charset="0"/>
              </a:rPr>
              <a:pPr algn="r">
                <a:lnSpc>
                  <a:spcPct val="150000"/>
                </a:lnSpc>
              </a:pPr>
              <a:t>48</a:t>
            </a:fld>
            <a:endParaRPr lang="en-US" sz="1350" dirty="0">
              <a:latin typeface="Fontasy Himali" panose="04020500000000000000" pitchFamily="82" charset="0"/>
            </a:endParaRPr>
          </a:p>
        </p:txBody>
      </p:sp>
      <p:sp>
        <p:nvSpPr>
          <p:cNvPr id="8" name="Text Placeholder 1">
            <a:extLst>
              <a:ext uri="{FF2B5EF4-FFF2-40B4-BE49-F238E27FC236}">
                <a16:creationId xmlns:a16="http://schemas.microsoft.com/office/drawing/2014/main" id="{9ADCC6DE-9B41-49CF-910E-1D1E23867D31}"/>
              </a:ext>
            </a:extLst>
          </p:cNvPr>
          <p:cNvSpPr txBox="1">
            <a:spLocks/>
          </p:cNvSpPr>
          <p:nvPr/>
        </p:nvSpPr>
        <p:spPr>
          <a:xfrm>
            <a:off x="457200" y="1467087"/>
            <a:ext cx="8286750" cy="59031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400" b="1" dirty="0">
                <a:solidFill>
                  <a:srgbClr val="0070C0"/>
                </a:solidFill>
                <a:cs typeface="Kalimati" pitchFamily="2"/>
              </a:rPr>
              <a:t>विस्तृत जानकारीका लागि गणना पुस्तिकाको पेज २९</a:t>
            </a:r>
            <a:r>
              <a:rPr lang="en-US" sz="2400" b="1" dirty="0">
                <a:solidFill>
                  <a:srgbClr val="0070C0"/>
                </a:solidFill>
                <a:cs typeface="Kalimati" pitchFamily="2"/>
              </a:rPr>
              <a:t> </a:t>
            </a:r>
            <a:r>
              <a:rPr lang="ne-NP" sz="2400" b="1" dirty="0">
                <a:solidFill>
                  <a:srgbClr val="0070C0"/>
                </a:solidFill>
                <a:cs typeface="Kalimati" pitchFamily="2"/>
              </a:rPr>
              <a:t>देखि ३६ सम्म अध्यायन गर्नुहोस् </a:t>
            </a:r>
          </a:p>
        </p:txBody>
      </p:sp>
    </p:spTree>
    <p:extLst>
      <p:ext uri="{BB962C8B-B14F-4D97-AF65-F5344CB8AC3E}">
        <p14:creationId xmlns:p14="http://schemas.microsoft.com/office/powerpoint/2010/main" val="102458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600200"/>
            <a:ext cx="8763000" cy="4562788"/>
          </a:xfrm>
          <a:prstGeom prst="rect">
            <a:avLst/>
          </a:prstGeom>
        </p:spPr>
        <p:txBody>
          <a:bodyPr wrap="square">
            <a:spAutoFit/>
          </a:bodyPr>
          <a:lstStyle/>
          <a:p>
            <a:pPr marL="457200" lvl="0" indent="-457200" algn="just">
              <a:lnSpc>
                <a:spcPct val="150000"/>
              </a:lnSpc>
              <a:buFont typeface="Arial" panose="020B0604020202020204" pitchFamily="34" charset="0"/>
              <a:buChar char="•"/>
            </a:pPr>
            <a:r>
              <a:rPr lang="ne-NP" sz="2800" dirty="0">
                <a:latin typeface="Preeti" pitchFamily="2" charset="0"/>
                <a:cs typeface="Kalimati" panose="00000400000000000000" pitchFamily="2"/>
              </a:rPr>
              <a:t>प्रश्नावलीमा सोधिएका कुनै कुरा सम्बन्धित कृषि–चलनमा नपाइएमा जवाफ लेख्नुपर्ने ठाउँमा यस्तो “–” चिन्ह (ड्यास चिन्ह) अनिवार्य रुपमा लगाउनु पर्दछ । </a:t>
            </a:r>
          </a:p>
          <a:p>
            <a:pPr marL="457200" lvl="0" indent="-457200" algn="just">
              <a:lnSpc>
                <a:spcPct val="150000"/>
              </a:lnSpc>
              <a:buFont typeface="Arial" panose="020B0604020202020204" pitchFamily="34" charset="0"/>
              <a:buChar char="•"/>
            </a:pPr>
            <a:r>
              <a:rPr lang="ne-NP" sz="2800" dirty="0">
                <a:latin typeface="Preeti" pitchFamily="2" charset="0"/>
                <a:cs typeface="Kalimati" panose="00000400000000000000" pitchFamily="2"/>
              </a:rPr>
              <a:t>यसले प्रश्नावलीमा भएको कुनै पनि प्रश्न सोध्न छुटेको होइन भन्ने कुरा निश्चित गराउँछ ।</a:t>
            </a:r>
          </a:p>
          <a:p>
            <a:pPr marL="457200" lvl="0" indent="-457200" algn="just">
              <a:lnSpc>
                <a:spcPct val="150000"/>
              </a:lnSpc>
              <a:buFont typeface="Arial" panose="020B0604020202020204" pitchFamily="34" charset="0"/>
              <a:buChar char="•"/>
            </a:pPr>
            <a:r>
              <a:rPr lang="ne-NP" sz="2800" dirty="0">
                <a:latin typeface="Preeti" pitchFamily="2" charset="0"/>
                <a:cs typeface="Kalimati" panose="00000400000000000000" pitchFamily="2"/>
              </a:rPr>
              <a:t>सोध्न आवश्यक नभएका वा सोध्नु नपर्ने प्रश्नको जवाफ लेख्नुपर्ने ठाउँ खाली छोड्नु पर्दछ । </a:t>
            </a:r>
          </a:p>
        </p:txBody>
      </p:sp>
      <p:sp>
        <p:nvSpPr>
          <p:cNvPr id="6" name="Slide Number Placeholder 3">
            <a:extLst>
              <a:ext uri="{FF2B5EF4-FFF2-40B4-BE49-F238E27FC236}">
                <a16:creationId xmlns:a16="http://schemas.microsoft.com/office/drawing/2014/main" id="{AD81C422-701A-4678-AC50-19557FE6E791}"/>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5</a:t>
            </a:fld>
            <a:endParaRPr lang="en-US" sz="1600" dirty="0">
              <a:latin typeface="Fontasy Himali" panose="04020500000000000000" pitchFamily="82" charset="0"/>
            </a:endParaRPr>
          </a:p>
        </p:txBody>
      </p:sp>
      <p:sp>
        <p:nvSpPr>
          <p:cNvPr id="4" name="TextBox 3">
            <a:extLst>
              <a:ext uri="{FF2B5EF4-FFF2-40B4-BE49-F238E27FC236}">
                <a16:creationId xmlns:a16="http://schemas.microsoft.com/office/drawing/2014/main" id="{2C9AB2B1-D8FA-458C-83B8-BED36C285A0F}"/>
              </a:ext>
            </a:extLst>
          </p:cNvPr>
          <p:cNvSpPr txBox="1"/>
          <p:nvPr/>
        </p:nvSpPr>
        <p:spPr>
          <a:xfrm>
            <a:off x="7467600" y="6515100"/>
            <a:ext cx="1143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
        <p:nvSpPr>
          <p:cNvPr id="5" name="Text Placeholder 1">
            <a:extLst>
              <a:ext uri="{FF2B5EF4-FFF2-40B4-BE49-F238E27FC236}">
                <a16:creationId xmlns:a16="http://schemas.microsoft.com/office/drawing/2014/main" id="{6E0F6C45-6979-4D7C-B4F7-CC07C9538F72}"/>
              </a:ext>
            </a:extLst>
          </p:cNvPr>
          <p:cNvSpPr txBox="1">
            <a:spLocks/>
          </p:cNvSpPr>
          <p:nvPr/>
        </p:nvSpPr>
        <p:spPr>
          <a:xfrm>
            <a:off x="0" y="762000"/>
            <a:ext cx="9144000" cy="65926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लगत २ प्रश्नावली भर्ने तरिका</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945621"/>
            <a:ext cx="8763000" cy="336778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कुनै महल वा हरफ खाली छोड्नुपर्ने भएमा त्यसमा </a:t>
            </a:r>
            <a:r>
              <a:rPr lang="ne-NP" sz="2400" b="1" dirty="0">
                <a:latin typeface="Preeti" pitchFamily="2" charset="0"/>
                <a:cs typeface="Kalimati" panose="00000400000000000000" pitchFamily="2"/>
              </a:rPr>
              <a:t>तेर्सो धर्को </a:t>
            </a:r>
            <a:r>
              <a:rPr lang="ne-NP" sz="2400" dirty="0">
                <a:latin typeface="Preeti" pitchFamily="2" charset="0"/>
                <a:cs typeface="Kalimati" panose="00000400000000000000" pitchFamily="2"/>
              </a:rPr>
              <a:t>तान्नु पर्दछ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 कुनै खण्ड पूरै खाली छोड्नुपर्ने भएमा सो खण्डमा </a:t>
            </a:r>
            <a:r>
              <a:rPr lang="ne-NP" sz="2400" b="1" dirty="0">
                <a:latin typeface="Preeti" pitchFamily="2" charset="0"/>
                <a:cs typeface="Kalimati" panose="00000400000000000000" pitchFamily="2"/>
              </a:rPr>
              <a:t>छड्के धर्को </a:t>
            </a:r>
            <a:r>
              <a:rPr lang="ne-NP" sz="2400" dirty="0">
                <a:latin typeface="Preeti" pitchFamily="2" charset="0"/>
                <a:cs typeface="Kalimati" panose="00000400000000000000" pitchFamily="2"/>
              </a:rPr>
              <a:t>तान्नु पर्दछ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 प्रत्येक पानाको माथि </a:t>
            </a:r>
            <a:r>
              <a:rPr lang="ne-NP" sz="2400" b="1" dirty="0">
                <a:latin typeface="Preeti" pitchFamily="2" charset="0"/>
                <a:cs typeface="Kalimati" panose="00000400000000000000" pitchFamily="2"/>
              </a:rPr>
              <a:t>गाउँपालिका÷नगरपालिकाको कोड, वडा नम्बर, गणना क्षेत्र नम्बर र कृषि चलन नियन्त्रण संख्या </a:t>
            </a:r>
            <a:r>
              <a:rPr lang="ne-NP" sz="2400" dirty="0">
                <a:latin typeface="Preeti" pitchFamily="2" charset="0"/>
                <a:cs typeface="Kalimati" panose="00000400000000000000" pitchFamily="2"/>
              </a:rPr>
              <a:t>उल्लेख गर्नुपर्दछ ।</a:t>
            </a:r>
          </a:p>
        </p:txBody>
      </p:sp>
      <p:sp>
        <p:nvSpPr>
          <p:cNvPr id="6" name="Slide Number Placeholder 3">
            <a:extLst>
              <a:ext uri="{FF2B5EF4-FFF2-40B4-BE49-F238E27FC236}">
                <a16:creationId xmlns:a16="http://schemas.microsoft.com/office/drawing/2014/main" id="{D7C3F540-8126-40B3-8039-73D0FDA46324}"/>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6</a:t>
            </a:fld>
            <a:endParaRPr lang="en-US" sz="1600" dirty="0">
              <a:latin typeface="Fontasy Himali" panose="04020500000000000000" pitchFamily="82" charset="0"/>
            </a:endParaRPr>
          </a:p>
        </p:txBody>
      </p:sp>
      <p:sp>
        <p:nvSpPr>
          <p:cNvPr id="4" name="TextBox 3">
            <a:extLst>
              <a:ext uri="{FF2B5EF4-FFF2-40B4-BE49-F238E27FC236}">
                <a16:creationId xmlns:a16="http://schemas.microsoft.com/office/drawing/2014/main" id="{035BA7E3-82A6-47BF-86B5-1EEA266D2CC8}"/>
              </a:ext>
            </a:extLst>
          </p:cNvPr>
          <p:cNvSpPr txBox="1"/>
          <p:nvPr/>
        </p:nvSpPr>
        <p:spPr>
          <a:xfrm>
            <a:off x="7467600" y="6515100"/>
            <a:ext cx="1143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
        <p:nvSpPr>
          <p:cNvPr id="5" name="Text Placeholder 1">
            <a:extLst>
              <a:ext uri="{FF2B5EF4-FFF2-40B4-BE49-F238E27FC236}">
                <a16:creationId xmlns:a16="http://schemas.microsoft.com/office/drawing/2014/main" id="{781E45C3-D316-4642-8455-1B084BCF16E3}"/>
              </a:ext>
            </a:extLst>
          </p:cNvPr>
          <p:cNvSpPr txBox="1">
            <a:spLocks/>
          </p:cNvSpPr>
          <p:nvPr/>
        </p:nvSpPr>
        <p:spPr>
          <a:xfrm>
            <a:off x="0" y="762000"/>
            <a:ext cx="9144000" cy="65926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लगत २ प्रश्नावली भर्ने तरिका</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1631752"/>
            <a:ext cx="8534400" cy="355385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गोलोघेरा लगाउनुपर्ने प्रश्नमा उत्तरदाताको जवाफअनुसार उपयुक्त सङ्केतमा (कोडमा) गोलोघेरा लगाउनु पर्दछ, जस्तैः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अङ्कमा उत्तर लेख्नुपर्ने भए अंग्रेजीमा अङ्क लेख्नुपर्दछ, जस्तैः </a:t>
            </a:r>
            <a:r>
              <a:rPr lang="en-US" sz="2800" b="1" dirty="0">
                <a:solidFill>
                  <a:srgbClr val="00B0F0"/>
                </a:solidFill>
              </a:rPr>
              <a:t>7, 12,</a:t>
            </a:r>
            <a:r>
              <a:rPr lang="ne-NP" sz="2800" b="1" dirty="0">
                <a:solidFill>
                  <a:srgbClr val="00B0F0"/>
                </a:solidFill>
              </a:rPr>
              <a:t> </a:t>
            </a:r>
            <a:r>
              <a:rPr lang="en-US" sz="2800" b="1" dirty="0">
                <a:solidFill>
                  <a:srgbClr val="00B0F0"/>
                </a:solidFill>
              </a:rPr>
              <a:t>132, </a:t>
            </a:r>
            <a:r>
              <a:rPr lang="ne-NP" sz="2800" b="1" dirty="0">
                <a:solidFill>
                  <a:srgbClr val="00B0F0"/>
                </a:solidFill>
              </a:rPr>
              <a:t> </a:t>
            </a:r>
            <a:r>
              <a:rPr lang="en-US" sz="2800" b="1" dirty="0">
                <a:solidFill>
                  <a:srgbClr val="00B0F0"/>
                </a:solidFill>
              </a:rPr>
              <a:t>2079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अक्षरमा उत्तर लेख्नुपर्ने भए नेपालीमा (देवनागरी लिपीमा) लेख्नुपर्छ, जस्तैः </a:t>
            </a:r>
            <a:r>
              <a:rPr lang="ne-NP" sz="2400" b="1" dirty="0">
                <a:solidFill>
                  <a:srgbClr val="00B0F0"/>
                </a:solidFill>
                <a:latin typeface="Preeti" pitchFamily="2" charset="0"/>
                <a:cs typeface="Kalimati" panose="00000400000000000000" pitchFamily="2"/>
              </a:rPr>
              <a:t>धनमाया पुन</a:t>
            </a:r>
            <a:r>
              <a:rPr lang="ne-NP" sz="2400" dirty="0">
                <a:latin typeface="Preeti" pitchFamily="2" charset="0"/>
                <a:cs typeface="Kalimati" panose="00000400000000000000" pitchFamily="2"/>
              </a:rPr>
              <a:t>; </a:t>
            </a:r>
            <a:r>
              <a:rPr lang="ne-NP" sz="2400" b="1" dirty="0">
                <a:solidFill>
                  <a:srgbClr val="00B0F0"/>
                </a:solidFill>
                <a:latin typeface="Preeti" pitchFamily="2" charset="0"/>
                <a:cs typeface="Kalimati" panose="00000400000000000000" pitchFamily="2"/>
              </a:rPr>
              <a:t>भक्तपुर </a:t>
            </a:r>
            <a:r>
              <a:rPr lang="ne-NP" sz="2400" dirty="0">
                <a:latin typeface="Preeti" pitchFamily="2" charset="0"/>
                <a:cs typeface="Kalimati" panose="00000400000000000000" pitchFamily="2"/>
              </a:rPr>
              <a:t>।</a:t>
            </a:r>
            <a:endParaRPr lang="en-US" sz="2400" dirty="0">
              <a:latin typeface="Preeti" pitchFamily="2" charset="0"/>
              <a:cs typeface="Kalimati" panose="00000400000000000000" pitchFamily="2"/>
            </a:endParaRPr>
          </a:p>
        </p:txBody>
      </p:sp>
      <p:sp>
        <p:nvSpPr>
          <p:cNvPr id="6" name="Oval 5"/>
          <p:cNvSpPr/>
          <p:nvPr/>
        </p:nvSpPr>
        <p:spPr>
          <a:xfrm>
            <a:off x="6781800" y="2286000"/>
            <a:ext cx="4572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latin typeface="Preeti" pitchFamily="2" charset="0"/>
                <a:cs typeface="Times New Roman" pitchFamily="18" charset="0"/>
              </a:rPr>
              <a:t>#</a:t>
            </a:r>
          </a:p>
        </p:txBody>
      </p:sp>
      <p:sp>
        <p:nvSpPr>
          <p:cNvPr id="7" name="Slide Number Placeholder 3">
            <a:extLst>
              <a:ext uri="{FF2B5EF4-FFF2-40B4-BE49-F238E27FC236}">
                <a16:creationId xmlns:a16="http://schemas.microsoft.com/office/drawing/2014/main" id="{BF9FDC8A-7960-4F5E-87A5-DF3AFC9A506F}"/>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7</a:t>
            </a:fld>
            <a:endParaRPr lang="en-US" sz="1600" dirty="0">
              <a:latin typeface="Fontasy Himali" panose="04020500000000000000" pitchFamily="82" charset="0"/>
            </a:endParaRPr>
          </a:p>
        </p:txBody>
      </p:sp>
      <p:sp>
        <p:nvSpPr>
          <p:cNvPr id="5" name="TextBox 4">
            <a:extLst>
              <a:ext uri="{FF2B5EF4-FFF2-40B4-BE49-F238E27FC236}">
                <a16:creationId xmlns:a16="http://schemas.microsoft.com/office/drawing/2014/main" id="{3D19168C-6231-41A1-B980-C525A450FFF2}"/>
              </a:ext>
            </a:extLst>
          </p:cNvPr>
          <p:cNvSpPr txBox="1"/>
          <p:nvPr/>
        </p:nvSpPr>
        <p:spPr>
          <a:xfrm>
            <a:off x="7467600" y="6515100"/>
            <a:ext cx="1143000" cy="369332"/>
          </a:xfrm>
          <a:prstGeom prst="rect">
            <a:avLst/>
          </a:prstGeom>
          <a:noFill/>
        </p:spPr>
        <p:txBody>
          <a:bodyPr wrap="square" rtlCol="0">
            <a:spAutoFit/>
          </a:bodyPr>
          <a:lstStyle/>
          <a:p>
            <a:pPr algn="r"/>
            <a:r>
              <a:rPr lang="ne-NP" dirty="0">
                <a:cs typeface="Kalimati" panose="00000400000000000000" pitchFamily="2"/>
              </a:rPr>
              <a:t>क्रमशः</a:t>
            </a:r>
            <a:endParaRPr lang="en-US" dirty="0">
              <a:cs typeface="Kalimati" panose="00000400000000000000" pitchFamily="2"/>
            </a:endParaRPr>
          </a:p>
        </p:txBody>
      </p:sp>
      <p:sp>
        <p:nvSpPr>
          <p:cNvPr id="9" name="Text Placeholder 1">
            <a:extLst>
              <a:ext uri="{FF2B5EF4-FFF2-40B4-BE49-F238E27FC236}">
                <a16:creationId xmlns:a16="http://schemas.microsoft.com/office/drawing/2014/main" id="{F50D166D-F33F-4459-ABDB-320DDFFB547E}"/>
              </a:ext>
            </a:extLst>
          </p:cNvPr>
          <p:cNvSpPr txBox="1">
            <a:spLocks/>
          </p:cNvSpPr>
          <p:nvPr/>
        </p:nvSpPr>
        <p:spPr>
          <a:xfrm>
            <a:off x="0" y="762000"/>
            <a:ext cx="9144000" cy="65926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उदाहरणः लगत २ प्रश्नावली भर्ने तरिका</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206" y="2286000"/>
            <a:ext cx="7848599"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a:cxnSpLocks/>
          </p:cNvCxnSpPr>
          <p:nvPr/>
        </p:nvCxnSpPr>
        <p:spPr>
          <a:xfrm flipH="1" flipV="1">
            <a:off x="5029200" y="1981200"/>
            <a:ext cx="2971800" cy="26670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30035256-F1F2-4DBF-BDB3-CFCD745F5AA0}"/>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8</a:t>
            </a:fld>
            <a:endParaRPr lang="en-US" sz="1600" dirty="0">
              <a:latin typeface="Fontasy Himali" panose="04020500000000000000" pitchFamily="82" charset="0"/>
            </a:endParaRPr>
          </a:p>
        </p:txBody>
      </p:sp>
      <p:sp>
        <p:nvSpPr>
          <p:cNvPr id="2" name="Rectangle 1"/>
          <p:cNvSpPr/>
          <p:nvPr/>
        </p:nvSpPr>
        <p:spPr>
          <a:xfrm>
            <a:off x="135647" y="1219200"/>
            <a:ext cx="6705600" cy="1153201"/>
          </a:xfrm>
          <a:prstGeom prst="rect">
            <a:avLst/>
          </a:prstGeom>
          <a:ln w="38100">
            <a:solidFill>
              <a:schemeClr val="tx1">
                <a:lumMod val="50000"/>
                <a:lumOff val="50000"/>
              </a:schemeClr>
            </a:solidFill>
          </a:ln>
        </p:spPr>
        <p:txBody>
          <a:bodyPr wrap="square">
            <a:spAutoFit/>
          </a:bodyPr>
          <a:lstStyle/>
          <a:p>
            <a:pPr>
              <a:lnSpc>
                <a:spcPct val="150000"/>
              </a:lnSpc>
            </a:pPr>
            <a:r>
              <a:rPr lang="ne-NP" sz="2400" dirty="0">
                <a:latin typeface="Preeti" pitchFamily="2" charset="0"/>
                <a:cs typeface="Kalimati" panose="00000400000000000000" pitchFamily="2"/>
              </a:rPr>
              <a:t>यो क्रमसंख्या गणना क्षेत्रभित्रको कृषिचलनहरुको फारामको सिलसिलेवार संख्या हो ।</a:t>
            </a:r>
            <a:endParaRPr lang="en-US" sz="2400" dirty="0">
              <a:latin typeface="Preeti" pitchFamily="2" charset="0"/>
              <a:cs typeface="Kalimati" panose="00000400000000000000" pitchFamily="2"/>
            </a:endParaRPr>
          </a:p>
        </p:txBody>
      </p:sp>
      <p:sp>
        <p:nvSpPr>
          <p:cNvPr id="7" name="Text Placeholder 1">
            <a:extLst>
              <a:ext uri="{FF2B5EF4-FFF2-40B4-BE49-F238E27FC236}">
                <a16:creationId xmlns:a16="http://schemas.microsoft.com/office/drawing/2014/main" id="{EF3560B5-8733-4B8F-8E03-09E34D18C562}"/>
              </a:ext>
            </a:extLst>
          </p:cNvPr>
          <p:cNvSpPr txBox="1">
            <a:spLocks/>
          </p:cNvSpPr>
          <p:nvPr/>
        </p:nvSpPr>
        <p:spPr>
          <a:xfrm>
            <a:off x="0" y="685800"/>
            <a:ext cx="9144000" cy="65926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2060"/>
                </a:solidFill>
                <a:latin typeface="Ganesh" pitchFamily="2" charset="0"/>
                <a:cs typeface="Kalimati" panose="00000400000000000000" pitchFamily="2"/>
              </a:rPr>
              <a:t>फाराम क्रमसंख्या</a:t>
            </a:r>
          </a:p>
          <a:p>
            <a:pPr marL="0" indent="0" algn="ctr">
              <a:lnSpc>
                <a:spcPct val="150000"/>
              </a:lnSpc>
              <a:buFont typeface="Arial" pitchFamily="34" charset="0"/>
              <a:buNone/>
            </a:pPr>
            <a:endParaRPr lang="ne-NP" b="1" dirty="0">
              <a:solidFill>
                <a:srgbClr val="002060"/>
              </a:solidFill>
              <a:latin typeface="Ganesh" pitchFamily="2" charset="0"/>
              <a:cs typeface="Kalimati" panose="00000400000000000000"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915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3" y="4572000"/>
            <a:ext cx="8534396" cy="2261196"/>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pPr>
            <a:r>
              <a:rPr lang="ne-NP" sz="2400" dirty="0">
                <a:latin typeface="Preeti" pitchFamily="2" charset="0"/>
                <a:cs typeface="Kalimati" panose="00000400000000000000" pitchFamily="2"/>
              </a:rPr>
              <a:t>सम्बन्धित कृषक परिवार तथा अन्य सर्वसाधारणको जानकारीका लागि कृषिगणनाको उद्देश्य, उत्तरदाताको दायित्व एवं कृषि गणनामा सङ्कलन भएका व्यक्तिगत विवरणहरूको गोपनीयताको कुराहरू छोटकरीमा लेखिएका छन् ।</a:t>
            </a:r>
            <a:endParaRPr lang="en-US" sz="2400" dirty="0">
              <a:latin typeface="Preeti" pitchFamily="2" charset="0"/>
              <a:cs typeface="Kalimati" panose="00000400000000000000" pitchFamily="2"/>
            </a:endParaRPr>
          </a:p>
        </p:txBody>
      </p:sp>
      <p:cxnSp>
        <p:nvCxnSpPr>
          <p:cNvPr id="10" name="Straight Arrow Connector 9"/>
          <p:cNvCxnSpPr/>
          <p:nvPr/>
        </p:nvCxnSpPr>
        <p:spPr>
          <a:xfrm>
            <a:off x="4337994" y="4077148"/>
            <a:ext cx="0" cy="533400"/>
          </a:xfrm>
          <a:prstGeom prst="straightConnector1">
            <a:avLst/>
          </a:prstGeom>
          <a:ln w="762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3">
            <a:extLst>
              <a:ext uri="{FF2B5EF4-FFF2-40B4-BE49-F238E27FC236}">
                <a16:creationId xmlns:a16="http://schemas.microsoft.com/office/drawing/2014/main" id="{B6E1CED9-7055-4BDD-AED9-FA273A01BDA3}"/>
              </a:ext>
            </a:extLst>
          </p:cNvPr>
          <p:cNvSpPr>
            <a:spLocks noGrp="1"/>
          </p:cNvSpPr>
          <p:nvPr>
            <p:ph type="sldNum" sz="quarter" idx="12"/>
          </p:nvPr>
        </p:nvSpPr>
        <p:spPr>
          <a:xfrm>
            <a:off x="7010400" y="6515100"/>
            <a:ext cx="2133600" cy="342900"/>
          </a:xfrm>
        </p:spPr>
        <p:txBody>
          <a:bodyPr/>
          <a:lstStyle/>
          <a:p>
            <a:fld id="{B6F15528-21DE-4FAA-801E-634DDDAF4B2B}" type="slidenum">
              <a:rPr lang="en-US" sz="1600">
                <a:latin typeface="Fontasy Himali" panose="04020500000000000000" pitchFamily="82" charset="0"/>
              </a:rPr>
              <a:pPr/>
              <a:t>9</a:t>
            </a:fld>
            <a:endParaRPr lang="en-US" sz="1600" dirty="0">
              <a:latin typeface="Fontasy Himali" panose="04020500000000000000" pitchFamily="8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3513</TotalTime>
  <Words>2386</Words>
  <Application>Microsoft Office PowerPoint</Application>
  <PresentationFormat>On-screen Show (4:3)</PresentationFormat>
  <Paragraphs>254</Paragraphs>
  <Slides>48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Fontasy Himali</vt:lpstr>
      <vt:lpstr>Ganesh</vt:lpstr>
      <vt:lpstr>Kokila</vt:lpstr>
      <vt:lpstr>Nirmala UI</vt:lpstr>
      <vt:lpstr>Preeti</vt:lpstr>
      <vt:lpstr>Times New Roman</vt:lpstr>
      <vt:lpstr>Wingdings</vt:lpstr>
      <vt:lpstr>Office Theme</vt:lpstr>
      <vt:lpstr>राष्ट्रिय कृषिगणना २०७८ कृषिगणना अधिकृत तथा सहायक कृषिगणना अधिकृत तालिम मितिः फागुन १९, २०७८ ललितपुर, काठमाडौँ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tsbastola</dc:creator>
  <cp:lastModifiedBy>Rishi Ram Sigdel</cp:lastModifiedBy>
  <cp:revision>447</cp:revision>
  <dcterms:created xsi:type="dcterms:W3CDTF">2006-08-16T00:00:00Z</dcterms:created>
  <dcterms:modified xsi:type="dcterms:W3CDTF">2022-03-01T09:47:24Z</dcterms:modified>
</cp:coreProperties>
</file>